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2" r:id="rId10"/>
    <p:sldId id="274" r:id="rId11"/>
    <p:sldId id="272" r:id="rId12"/>
    <p:sldId id="281" r:id="rId13"/>
    <p:sldId id="271" r:id="rId14"/>
    <p:sldId id="282" r:id="rId15"/>
    <p:sldId id="279" r:id="rId16"/>
    <p:sldId id="280" r:id="rId17"/>
    <p:sldId id="276" r:id="rId18"/>
    <p:sldId id="277" r:id="rId19"/>
    <p:sldId id="278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4" r:id="rId30"/>
    <p:sldId id="29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5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F2B265-413A-4947-8980-1D6036B28FB5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5AD21A-EB65-4654-AC37-F27E108851CC}">
      <dgm:prSet/>
      <dgm:spPr/>
      <dgm:t>
        <a:bodyPr/>
        <a:lstStyle/>
        <a:p>
          <a:r>
            <a:rPr lang="en-US"/>
            <a:t>Introduction to GPUs</a:t>
          </a:r>
        </a:p>
      </dgm:t>
    </dgm:pt>
    <dgm:pt modelId="{B464936D-F31F-4584-A8D2-2EC269066FC9}" type="parTrans" cxnId="{2241650D-95D6-4CAB-A452-F870739EBBF0}">
      <dgm:prSet/>
      <dgm:spPr/>
      <dgm:t>
        <a:bodyPr/>
        <a:lstStyle/>
        <a:p>
          <a:endParaRPr lang="en-US"/>
        </a:p>
      </dgm:t>
    </dgm:pt>
    <dgm:pt modelId="{562A6B64-92CC-4002-AD67-D17AF68193AA}" type="sibTrans" cxnId="{2241650D-95D6-4CAB-A452-F870739EBBF0}">
      <dgm:prSet/>
      <dgm:spPr/>
      <dgm:t>
        <a:bodyPr/>
        <a:lstStyle/>
        <a:p>
          <a:endParaRPr lang="en-US"/>
        </a:p>
      </dgm:t>
    </dgm:pt>
    <dgm:pt modelId="{15B08F38-8251-412C-BEFD-644AC1B74BF3}">
      <dgm:prSet/>
      <dgm:spPr/>
      <dgm:t>
        <a:bodyPr/>
        <a:lstStyle/>
        <a:p>
          <a:r>
            <a:rPr lang="en-US"/>
            <a:t>CPUs vs GPUs</a:t>
          </a:r>
        </a:p>
      </dgm:t>
    </dgm:pt>
    <dgm:pt modelId="{BC7FC88C-BF82-42F9-860B-1BF7151E12B9}" type="parTrans" cxnId="{F415E95A-66E6-4630-8F00-26F1B99B64DB}">
      <dgm:prSet/>
      <dgm:spPr/>
      <dgm:t>
        <a:bodyPr/>
        <a:lstStyle/>
        <a:p>
          <a:endParaRPr lang="en-US"/>
        </a:p>
      </dgm:t>
    </dgm:pt>
    <dgm:pt modelId="{2F4F26DB-990A-4A26-B2D9-97D72CC42AC7}" type="sibTrans" cxnId="{F415E95A-66E6-4630-8F00-26F1B99B64DB}">
      <dgm:prSet/>
      <dgm:spPr/>
      <dgm:t>
        <a:bodyPr/>
        <a:lstStyle/>
        <a:p>
          <a:endParaRPr lang="en-US"/>
        </a:p>
      </dgm:t>
    </dgm:pt>
    <dgm:pt modelId="{3EBF9021-7984-4D2A-8B10-04FDF4D6FCC9}">
      <dgm:prSet/>
      <dgm:spPr/>
      <dgm:t>
        <a:bodyPr/>
        <a:lstStyle/>
        <a:p>
          <a:r>
            <a:rPr lang="en-US"/>
            <a:t>Various GPUs on Discovery and how to access them</a:t>
          </a:r>
        </a:p>
      </dgm:t>
    </dgm:pt>
    <dgm:pt modelId="{0C0B75DD-7979-44BB-9B1D-68DEEF9B478C}" type="parTrans" cxnId="{5D27D3AD-9F64-4BA9-AB2A-554E25151209}">
      <dgm:prSet/>
      <dgm:spPr/>
      <dgm:t>
        <a:bodyPr/>
        <a:lstStyle/>
        <a:p>
          <a:endParaRPr lang="en-US"/>
        </a:p>
      </dgm:t>
    </dgm:pt>
    <dgm:pt modelId="{66EB2EC8-DE8F-49F4-9465-A3788B3CEE6F}" type="sibTrans" cxnId="{5D27D3AD-9F64-4BA9-AB2A-554E25151209}">
      <dgm:prSet/>
      <dgm:spPr/>
      <dgm:t>
        <a:bodyPr/>
        <a:lstStyle/>
        <a:p>
          <a:endParaRPr lang="en-US"/>
        </a:p>
      </dgm:t>
    </dgm:pt>
    <dgm:pt modelId="{4128DC01-8F7B-4E67-9490-D93A2B44143F}">
      <dgm:prSet/>
      <dgm:spPr/>
      <dgm:t>
        <a:bodyPr/>
        <a:lstStyle/>
        <a:p>
          <a:r>
            <a:rPr lang="en-US"/>
            <a:t>Parallel computation using GPUs</a:t>
          </a:r>
        </a:p>
      </dgm:t>
    </dgm:pt>
    <dgm:pt modelId="{E8001CD0-2AE9-4499-B3BA-E1C21CD359DE}" type="parTrans" cxnId="{5261C0A6-7950-4D2D-B158-490BFD6B5BED}">
      <dgm:prSet/>
      <dgm:spPr/>
      <dgm:t>
        <a:bodyPr/>
        <a:lstStyle/>
        <a:p>
          <a:endParaRPr lang="en-US"/>
        </a:p>
      </dgm:t>
    </dgm:pt>
    <dgm:pt modelId="{28E3C57B-C425-476C-9748-DF445E5830C7}" type="sibTrans" cxnId="{5261C0A6-7950-4D2D-B158-490BFD6B5BED}">
      <dgm:prSet/>
      <dgm:spPr/>
      <dgm:t>
        <a:bodyPr/>
        <a:lstStyle/>
        <a:p>
          <a:endParaRPr lang="en-US"/>
        </a:p>
      </dgm:t>
    </dgm:pt>
    <dgm:pt modelId="{E58A9BCD-638B-48A4-AE39-D9AA228596D7}">
      <dgm:prSet/>
      <dgm:spPr/>
      <dgm:t>
        <a:bodyPr/>
        <a:lstStyle/>
        <a:p>
          <a:r>
            <a:rPr lang="en-US"/>
            <a:t>Various examples of simple GPU application</a:t>
          </a:r>
        </a:p>
      </dgm:t>
    </dgm:pt>
    <dgm:pt modelId="{1AA00008-403F-4242-A0AA-FA1A626CF4A6}" type="parTrans" cxnId="{C191D0CC-F93B-405E-85EA-C7E9DDFBBCE0}">
      <dgm:prSet/>
      <dgm:spPr/>
      <dgm:t>
        <a:bodyPr/>
        <a:lstStyle/>
        <a:p>
          <a:endParaRPr lang="en-US"/>
        </a:p>
      </dgm:t>
    </dgm:pt>
    <dgm:pt modelId="{19AF5EC6-F90D-4D20-996D-CB2E6E10E253}" type="sibTrans" cxnId="{C191D0CC-F93B-405E-85EA-C7E9DDFBBCE0}">
      <dgm:prSet/>
      <dgm:spPr/>
      <dgm:t>
        <a:bodyPr/>
        <a:lstStyle/>
        <a:p>
          <a:endParaRPr lang="en-US"/>
        </a:p>
      </dgm:t>
    </dgm:pt>
    <dgm:pt modelId="{D10E443F-C7AA-4B88-B920-476B2AD7AB1C}" type="pres">
      <dgm:prSet presAssocID="{37F2B265-413A-4947-8980-1D6036B28FB5}" presName="vert0" presStyleCnt="0">
        <dgm:presLayoutVars>
          <dgm:dir/>
          <dgm:animOne val="branch"/>
          <dgm:animLvl val="lvl"/>
        </dgm:presLayoutVars>
      </dgm:prSet>
      <dgm:spPr/>
    </dgm:pt>
    <dgm:pt modelId="{BB39E3A3-8920-41FE-857F-4E712E31F1BA}" type="pres">
      <dgm:prSet presAssocID="{6D5AD21A-EB65-4654-AC37-F27E108851CC}" presName="thickLine" presStyleLbl="alignNode1" presStyleIdx="0" presStyleCnt="5"/>
      <dgm:spPr/>
    </dgm:pt>
    <dgm:pt modelId="{E339390D-7B45-4E2F-93E9-1B2958924342}" type="pres">
      <dgm:prSet presAssocID="{6D5AD21A-EB65-4654-AC37-F27E108851CC}" presName="horz1" presStyleCnt="0"/>
      <dgm:spPr/>
    </dgm:pt>
    <dgm:pt modelId="{076CE7AB-F4C6-4D99-8CB1-1885942CB8E6}" type="pres">
      <dgm:prSet presAssocID="{6D5AD21A-EB65-4654-AC37-F27E108851CC}" presName="tx1" presStyleLbl="revTx" presStyleIdx="0" presStyleCnt="5"/>
      <dgm:spPr/>
    </dgm:pt>
    <dgm:pt modelId="{C8785C9C-EE89-4746-B6DF-0AE22A6241B8}" type="pres">
      <dgm:prSet presAssocID="{6D5AD21A-EB65-4654-AC37-F27E108851CC}" presName="vert1" presStyleCnt="0"/>
      <dgm:spPr/>
    </dgm:pt>
    <dgm:pt modelId="{25CFDA7F-20ED-437F-AB5D-6B42658851E8}" type="pres">
      <dgm:prSet presAssocID="{15B08F38-8251-412C-BEFD-644AC1B74BF3}" presName="thickLine" presStyleLbl="alignNode1" presStyleIdx="1" presStyleCnt="5"/>
      <dgm:spPr/>
    </dgm:pt>
    <dgm:pt modelId="{8B5C0E64-6F7F-46DF-AB2E-05EEA540C7BC}" type="pres">
      <dgm:prSet presAssocID="{15B08F38-8251-412C-BEFD-644AC1B74BF3}" presName="horz1" presStyleCnt="0"/>
      <dgm:spPr/>
    </dgm:pt>
    <dgm:pt modelId="{A4784268-9A6A-4982-AA57-E1CD5ABC5C9E}" type="pres">
      <dgm:prSet presAssocID="{15B08F38-8251-412C-BEFD-644AC1B74BF3}" presName="tx1" presStyleLbl="revTx" presStyleIdx="1" presStyleCnt="5"/>
      <dgm:spPr/>
    </dgm:pt>
    <dgm:pt modelId="{28D5B9DB-9B45-4BE5-8913-5CFDFC4BAD88}" type="pres">
      <dgm:prSet presAssocID="{15B08F38-8251-412C-BEFD-644AC1B74BF3}" presName="vert1" presStyleCnt="0"/>
      <dgm:spPr/>
    </dgm:pt>
    <dgm:pt modelId="{E5D29C3A-AF05-40DF-A690-9826EE8534F4}" type="pres">
      <dgm:prSet presAssocID="{3EBF9021-7984-4D2A-8B10-04FDF4D6FCC9}" presName="thickLine" presStyleLbl="alignNode1" presStyleIdx="2" presStyleCnt="5"/>
      <dgm:spPr/>
    </dgm:pt>
    <dgm:pt modelId="{C1D97E90-FAFB-4FF3-A6B1-41E4D262CD5E}" type="pres">
      <dgm:prSet presAssocID="{3EBF9021-7984-4D2A-8B10-04FDF4D6FCC9}" presName="horz1" presStyleCnt="0"/>
      <dgm:spPr/>
    </dgm:pt>
    <dgm:pt modelId="{5547401E-53D3-46D9-BEB3-5E6CA6FE785D}" type="pres">
      <dgm:prSet presAssocID="{3EBF9021-7984-4D2A-8B10-04FDF4D6FCC9}" presName="tx1" presStyleLbl="revTx" presStyleIdx="2" presStyleCnt="5"/>
      <dgm:spPr/>
    </dgm:pt>
    <dgm:pt modelId="{066D53D0-4F09-4CDC-B49F-107C567ABA20}" type="pres">
      <dgm:prSet presAssocID="{3EBF9021-7984-4D2A-8B10-04FDF4D6FCC9}" presName="vert1" presStyleCnt="0"/>
      <dgm:spPr/>
    </dgm:pt>
    <dgm:pt modelId="{5E8377F8-9DF1-4D6C-A089-92FAD3090A7A}" type="pres">
      <dgm:prSet presAssocID="{4128DC01-8F7B-4E67-9490-D93A2B44143F}" presName="thickLine" presStyleLbl="alignNode1" presStyleIdx="3" presStyleCnt="5"/>
      <dgm:spPr/>
    </dgm:pt>
    <dgm:pt modelId="{A62E84C2-225A-40AA-B422-49A9CFF3D968}" type="pres">
      <dgm:prSet presAssocID="{4128DC01-8F7B-4E67-9490-D93A2B44143F}" presName="horz1" presStyleCnt="0"/>
      <dgm:spPr/>
    </dgm:pt>
    <dgm:pt modelId="{542BFF3A-864D-45F5-8B3C-3A2068081537}" type="pres">
      <dgm:prSet presAssocID="{4128DC01-8F7B-4E67-9490-D93A2B44143F}" presName="tx1" presStyleLbl="revTx" presStyleIdx="3" presStyleCnt="5"/>
      <dgm:spPr/>
    </dgm:pt>
    <dgm:pt modelId="{C8A1F1C6-B9BD-40A7-A72F-9A83E16F2B8D}" type="pres">
      <dgm:prSet presAssocID="{4128DC01-8F7B-4E67-9490-D93A2B44143F}" presName="vert1" presStyleCnt="0"/>
      <dgm:spPr/>
    </dgm:pt>
    <dgm:pt modelId="{E5F322E2-A1FC-425E-9E58-E3CAEF7994C6}" type="pres">
      <dgm:prSet presAssocID="{E58A9BCD-638B-48A4-AE39-D9AA228596D7}" presName="thickLine" presStyleLbl="alignNode1" presStyleIdx="4" presStyleCnt="5"/>
      <dgm:spPr/>
    </dgm:pt>
    <dgm:pt modelId="{073AFE8E-ED3C-423B-8208-9E3C24D7D1B6}" type="pres">
      <dgm:prSet presAssocID="{E58A9BCD-638B-48A4-AE39-D9AA228596D7}" presName="horz1" presStyleCnt="0"/>
      <dgm:spPr/>
    </dgm:pt>
    <dgm:pt modelId="{F88E5EDA-3D81-4074-90C7-67DF91DD615A}" type="pres">
      <dgm:prSet presAssocID="{E58A9BCD-638B-48A4-AE39-D9AA228596D7}" presName="tx1" presStyleLbl="revTx" presStyleIdx="4" presStyleCnt="5"/>
      <dgm:spPr/>
    </dgm:pt>
    <dgm:pt modelId="{6B741DA3-4D9F-4365-8120-0B14DC054F31}" type="pres">
      <dgm:prSet presAssocID="{E58A9BCD-638B-48A4-AE39-D9AA228596D7}" presName="vert1" presStyleCnt="0"/>
      <dgm:spPr/>
    </dgm:pt>
  </dgm:ptLst>
  <dgm:cxnLst>
    <dgm:cxn modelId="{2241650D-95D6-4CAB-A452-F870739EBBF0}" srcId="{37F2B265-413A-4947-8980-1D6036B28FB5}" destId="{6D5AD21A-EB65-4654-AC37-F27E108851CC}" srcOrd="0" destOrd="0" parTransId="{B464936D-F31F-4584-A8D2-2EC269066FC9}" sibTransId="{562A6B64-92CC-4002-AD67-D17AF68193AA}"/>
    <dgm:cxn modelId="{A6E55E14-EC36-4A7F-A16F-20016C5F65B7}" type="presOf" srcId="{37F2B265-413A-4947-8980-1D6036B28FB5}" destId="{D10E443F-C7AA-4B88-B920-476B2AD7AB1C}" srcOrd="0" destOrd="0" presId="urn:microsoft.com/office/officeart/2008/layout/LinedList"/>
    <dgm:cxn modelId="{FE1D201C-CA23-4796-9C98-12F52977E386}" type="presOf" srcId="{4128DC01-8F7B-4E67-9490-D93A2B44143F}" destId="{542BFF3A-864D-45F5-8B3C-3A2068081537}" srcOrd="0" destOrd="0" presId="urn:microsoft.com/office/officeart/2008/layout/LinedList"/>
    <dgm:cxn modelId="{A6ABC51E-A403-4A7A-B8A1-E6CFD7752AE1}" type="presOf" srcId="{15B08F38-8251-412C-BEFD-644AC1B74BF3}" destId="{A4784268-9A6A-4982-AA57-E1CD5ABC5C9E}" srcOrd="0" destOrd="0" presId="urn:microsoft.com/office/officeart/2008/layout/LinedList"/>
    <dgm:cxn modelId="{41D6F727-1FA2-4A31-B04B-023BF9BC4DC6}" type="presOf" srcId="{3EBF9021-7984-4D2A-8B10-04FDF4D6FCC9}" destId="{5547401E-53D3-46D9-BEB3-5E6CA6FE785D}" srcOrd="0" destOrd="0" presId="urn:microsoft.com/office/officeart/2008/layout/LinedList"/>
    <dgm:cxn modelId="{65649475-2075-4063-A1DE-10B1D1ADBC3D}" type="presOf" srcId="{E58A9BCD-638B-48A4-AE39-D9AA228596D7}" destId="{F88E5EDA-3D81-4074-90C7-67DF91DD615A}" srcOrd="0" destOrd="0" presId="urn:microsoft.com/office/officeart/2008/layout/LinedList"/>
    <dgm:cxn modelId="{F415E95A-66E6-4630-8F00-26F1B99B64DB}" srcId="{37F2B265-413A-4947-8980-1D6036B28FB5}" destId="{15B08F38-8251-412C-BEFD-644AC1B74BF3}" srcOrd="1" destOrd="0" parTransId="{BC7FC88C-BF82-42F9-860B-1BF7151E12B9}" sibTransId="{2F4F26DB-990A-4A26-B2D9-97D72CC42AC7}"/>
    <dgm:cxn modelId="{5261C0A6-7950-4D2D-B158-490BFD6B5BED}" srcId="{37F2B265-413A-4947-8980-1D6036B28FB5}" destId="{4128DC01-8F7B-4E67-9490-D93A2B44143F}" srcOrd="3" destOrd="0" parTransId="{E8001CD0-2AE9-4499-B3BA-E1C21CD359DE}" sibTransId="{28E3C57B-C425-476C-9748-DF445E5830C7}"/>
    <dgm:cxn modelId="{5D27D3AD-9F64-4BA9-AB2A-554E25151209}" srcId="{37F2B265-413A-4947-8980-1D6036B28FB5}" destId="{3EBF9021-7984-4D2A-8B10-04FDF4D6FCC9}" srcOrd="2" destOrd="0" parTransId="{0C0B75DD-7979-44BB-9B1D-68DEEF9B478C}" sibTransId="{66EB2EC8-DE8F-49F4-9465-A3788B3CEE6F}"/>
    <dgm:cxn modelId="{C191D0CC-F93B-405E-85EA-C7E9DDFBBCE0}" srcId="{37F2B265-413A-4947-8980-1D6036B28FB5}" destId="{E58A9BCD-638B-48A4-AE39-D9AA228596D7}" srcOrd="4" destOrd="0" parTransId="{1AA00008-403F-4242-A0AA-FA1A626CF4A6}" sibTransId="{19AF5EC6-F90D-4D20-996D-CB2E6E10E253}"/>
    <dgm:cxn modelId="{56BDD4F2-A212-42E8-BC89-B53F0EACEFFA}" type="presOf" srcId="{6D5AD21A-EB65-4654-AC37-F27E108851CC}" destId="{076CE7AB-F4C6-4D99-8CB1-1885942CB8E6}" srcOrd="0" destOrd="0" presId="urn:microsoft.com/office/officeart/2008/layout/LinedList"/>
    <dgm:cxn modelId="{3CE8E3D2-A681-4131-8293-17813A649F34}" type="presParOf" srcId="{D10E443F-C7AA-4B88-B920-476B2AD7AB1C}" destId="{BB39E3A3-8920-41FE-857F-4E712E31F1BA}" srcOrd="0" destOrd="0" presId="urn:microsoft.com/office/officeart/2008/layout/LinedList"/>
    <dgm:cxn modelId="{CEC97D1D-B145-4C59-BB92-E739718C787B}" type="presParOf" srcId="{D10E443F-C7AA-4B88-B920-476B2AD7AB1C}" destId="{E339390D-7B45-4E2F-93E9-1B2958924342}" srcOrd="1" destOrd="0" presId="urn:microsoft.com/office/officeart/2008/layout/LinedList"/>
    <dgm:cxn modelId="{375BF8E7-7834-4002-903E-E45097BF37CC}" type="presParOf" srcId="{E339390D-7B45-4E2F-93E9-1B2958924342}" destId="{076CE7AB-F4C6-4D99-8CB1-1885942CB8E6}" srcOrd="0" destOrd="0" presId="urn:microsoft.com/office/officeart/2008/layout/LinedList"/>
    <dgm:cxn modelId="{78484F07-F060-4EA3-8881-236A58A0FFDE}" type="presParOf" srcId="{E339390D-7B45-4E2F-93E9-1B2958924342}" destId="{C8785C9C-EE89-4746-B6DF-0AE22A6241B8}" srcOrd="1" destOrd="0" presId="urn:microsoft.com/office/officeart/2008/layout/LinedList"/>
    <dgm:cxn modelId="{B34C4F7E-881C-4CAA-AD1D-93953F9AD51C}" type="presParOf" srcId="{D10E443F-C7AA-4B88-B920-476B2AD7AB1C}" destId="{25CFDA7F-20ED-437F-AB5D-6B42658851E8}" srcOrd="2" destOrd="0" presId="urn:microsoft.com/office/officeart/2008/layout/LinedList"/>
    <dgm:cxn modelId="{6CC59117-B7A0-4713-B0AC-3FBAA7BDC250}" type="presParOf" srcId="{D10E443F-C7AA-4B88-B920-476B2AD7AB1C}" destId="{8B5C0E64-6F7F-46DF-AB2E-05EEA540C7BC}" srcOrd="3" destOrd="0" presId="urn:microsoft.com/office/officeart/2008/layout/LinedList"/>
    <dgm:cxn modelId="{7E34ACAC-BBCB-45CE-B8EC-AFB265C91D3A}" type="presParOf" srcId="{8B5C0E64-6F7F-46DF-AB2E-05EEA540C7BC}" destId="{A4784268-9A6A-4982-AA57-E1CD5ABC5C9E}" srcOrd="0" destOrd="0" presId="urn:microsoft.com/office/officeart/2008/layout/LinedList"/>
    <dgm:cxn modelId="{E384DAE1-C70B-489B-A745-E48BF306C75B}" type="presParOf" srcId="{8B5C0E64-6F7F-46DF-AB2E-05EEA540C7BC}" destId="{28D5B9DB-9B45-4BE5-8913-5CFDFC4BAD88}" srcOrd="1" destOrd="0" presId="urn:microsoft.com/office/officeart/2008/layout/LinedList"/>
    <dgm:cxn modelId="{365BDA72-8AD1-4B27-A03A-F709556352A8}" type="presParOf" srcId="{D10E443F-C7AA-4B88-B920-476B2AD7AB1C}" destId="{E5D29C3A-AF05-40DF-A690-9826EE8534F4}" srcOrd="4" destOrd="0" presId="urn:microsoft.com/office/officeart/2008/layout/LinedList"/>
    <dgm:cxn modelId="{846E41FF-40BC-4CA5-8796-F8B965E139B7}" type="presParOf" srcId="{D10E443F-C7AA-4B88-B920-476B2AD7AB1C}" destId="{C1D97E90-FAFB-4FF3-A6B1-41E4D262CD5E}" srcOrd="5" destOrd="0" presId="urn:microsoft.com/office/officeart/2008/layout/LinedList"/>
    <dgm:cxn modelId="{1577E839-8135-45F3-B520-43ECE798F686}" type="presParOf" srcId="{C1D97E90-FAFB-4FF3-A6B1-41E4D262CD5E}" destId="{5547401E-53D3-46D9-BEB3-5E6CA6FE785D}" srcOrd="0" destOrd="0" presId="urn:microsoft.com/office/officeart/2008/layout/LinedList"/>
    <dgm:cxn modelId="{5055D1ED-8A5F-4B09-8AC9-8F904C40D6E5}" type="presParOf" srcId="{C1D97E90-FAFB-4FF3-A6B1-41E4D262CD5E}" destId="{066D53D0-4F09-4CDC-B49F-107C567ABA20}" srcOrd="1" destOrd="0" presId="urn:microsoft.com/office/officeart/2008/layout/LinedList"/>
    <dgm:cxn modelId="{DAA1CFBD-FAA4-4538-AE8E-897966F6B3E9}" type="presParOf" srcId="{D10E443F-C7AA-4B88-B920-476B2AD7AB1C}" destId="{5E8377F8-9DF1-4D6C-A089-92FAD3090A7A}" srcOrd="6" destOrd="0" presId="urn:microsoft.com/office/officeart/2008/layout/LinedList"/>
    <dgm:cxn modelId="{162DF0A5-161A-4E0B-842E-EBCD78E0FF6A}" type="presParOf" srcId="{D10E443F-C7AA-4B88-B920-476B2AD7AB1C}" destId="{A62E84C2-225A-40AA-B422-49A9CFF3D968}" srcOrd="7" destOrd="0" presId="urn:microsoft.com/office/officeart/2008/layout/LinedList"/>
    <dgm:cxn modelId="{086A6E21-591B-475A-8E9E-3DF655B05BA0}" type="presParOf" srcId="{A62E84C2-225A-40AA-B422-49A9CFF3D968}" destId="{542BFF3A-864D-45F5-8B3C-3A2068081537}" srcOrd="0" destOrd="0" presId="urn:microsoft.com/office/officeart/2008/layout/LinedList"/>
    <dgm:cxn modelId="{7D5CA657-A41B-49D7-A282-7E82D6C0644E}" type="presParOf" srcId="{A62E84C2-225A-40AA-B422-49A9CFF3D968}" destId="{C8A1F1C6-B9BD-40A7-A72F-9A83E16F2B8D}" srcOrd="1" destOrd="0" presId="urn:microsoft.com/office/officeart/2008/layout/LinedList"/>
    <dgm:cxn modelId="{E8E60C7D-BB9D-492F-A76D-F8A787F5FF7E}" type="presParOf" srcId="{D10E443F-C7AA-4B88-B920-476B2AD7AB1C}" destId="{E5F322E2-A1FC-425E-9E58-E3CAEF7994C6}" srcOrd="8" destOrd="0" presId="urn:microsoft.com/office/officeart/2008/layout/LinedList"/>
    <dgm:cxn modelId="{D415AD8D-F11F-4099-B096-1261AFF18213}" type="presParOf" srcId="{D10E443F-C7AA-4B88-B920-476B2AD7AB1C}" destId="{073AFE8E-ED3C-423B-8208-9E3C24D7D1B6}" srcOrd="9" destOrd="0" presId="urn:microsoft.com/office/officeart/2008/layout/LinedList"/>
    <dgm:cxn modelId="{E5675499-26D8-40D7-BB00-47A7673E1AEE}" type="presParOf" srcId="{073AFE8E-ED3C-423B-8208-9E3C24D7D1B6}" destId="{F88E5EDA-3D81-4074-90C7-67DF91DD615A}" srcOrd="0" destOrd="0" presId="urn:microsoft.com/office/officeart/2008/layout/LinedList"/>
    <dgm:cxn modelId="{FE6107FC-D3F7-4A2F-AC45-63A5E24EF1EC}" type="presParOf" srcId="{073AFE8E-ED3C-423B-8208-9E3C24D7D1B6}" destId="{6B741DA3-4D9F-4365-8120-0B14DC054F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7E364-D71C-4F41-9244-ED8B855913F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F3B7A443-44D5-4FFE-825D-7D12951DC62D}">
      <dgm:prSet/>
      <dgm:spPr/>
      <dgm:t>
        <a:bodyPr/>
        <a:lstStyle/>
        <a:p>
          <a:r>
            <a:rPr lang="en-US"/>
            <a:t>Create the environment using </a:t>
          </a:r>
          <a:r>
            <a:rPr lang="en-US" b="1" i="1"/>
            <a:t>conda create</a:t>
          </a:r>
          <a:endParaRPr lang="en-US"/>
        </a:p>
      </dgm:t>
    </dgm:pt>
    <dgm:pt modelId="{94A6205E-6889-476E-A51F-125DF8796611}" type="parTrans" cxnId="{C115A422-35BF-4021-B75D-B1D932A9C7AC}">
      <dgm:prSet/>
      <dgm:spPr/>
      <dgm:t>
        <a:bodyPr/>
        <a:lstStyle/>
        <a:p>
          <a:endParaRPr lang="en-US"/>
        </a:p>
      </dgm:t>
    </dgm:pt>
    <dgm:pt modelId="{F7FDD58D-8212-424F-B62F-A9C79CACAC5B}" type="sibTrans" cxnId="{C115A422-35BF-4021-B75D-B1D932A9C7AC}">
      <dgm:prSet/>
      <dgm:spPr/>
      <dgm:t>
        <a:bodyPr/>
        <a:lstStyle/>
        <a:p>
          <a:endParaRPr lang="en-US"/>
        </a:p>
      </dgm:t>
    </dgm:pt>
    <dgm:pt modelId="{3526B87F-E24B-4853-9B3C-36BE495EDA74}">
      <dgm:prSet/>
      <dgm:spPr/>
      <dgm:t>
        <a:bodyPr/>
        <a:lstStyle/>
        <a:p>
          <a:r>
            <a:rPr lang="en-US"/>
            <a:t>conda create --name TF_env python=3.7</a:t>
          </a:r>
        </a:p>
      </dgm:t>
    </dgm:pt>
    <dgm:pt modelId="{EE363552-0595-4E7C-9E3B-02F57AF48554}" type="parTrans" cxnId="{88EDF618-DE01-4A77-BC0F-DCEAB25DEC71}">
      <dgm:prSet/>
      <dgm:spPr/>
      <dgm:t>
        <a:bodyPr/>
        <a:lstStyle/>
        <a:p>
          <a:endParaRPr lang="en-US"/>
        </a:p>
      </dgm:t>
    </dgm:pt>
    <dgm:pt modelId="{10FD5CB5-50E8-44F6-8ABD-2A98FF50F5B4}" type="sibTrans" cxnId="{88EDF618-DE01-4A77-BC0F-DCEAB25DEC71}">
      <dgm:prSet/>
      <dgm:spPr/>
      <dgm:t>
        <a:bodyPr/>
        <a:lstStyle/>
        <a:p>
          <a:endParaRPr lang="en-US"/>
        </a:p>
      </dgm:t>
    </dgm:pt>
    <dgm:pt modelId="{DA683995-A377-453A-A23E-CFEC1B614413}">
      <dgm:prSet/>
      <dgm:spPr/>
      <dgm:t>
        <a:bodyPr/>
        <a:lstStyle/>
        <a:p>
          <a:r>
            <a:rPr lang="en-US"/>
            <a:t>Activate the environment using </a:t>
          </a:r>
        </a:p>
      </dgm:t>
    </dgm:pt>
    <dgm:pt modelId="{72444E28-B5E2-497D-80C1-19FA6F0A2060}" type="parTrans" cxnId="{FA826CE6-5743-49E5-9B90-353923F781DF}">
      <dgm:prSet/>
      <dgm:spPr/>
      <dgm:t>
        <a:bodyPr/>
        <a:lstStyle/>
        <a:p>
          <a:endParaRPr lang="en-US"/>
        </a:p>
      </dgm:t>
    </dgm:pt>
    <dgm:pt modelId="{3FAFE238-5059-47E6-AFCF-4B911662D912}" type="sibTrans" cxnId="{FA826CE6-5743-49E5-9B90-353923F781DF}">
      <dgm:prSet/>
      <dgm:spPr/>
      <dgm:t>
        <a:bodyPr/>
        <a:lstStyle/>
        <a:p>
          <a:endParaRPr lang="en-US"/>
        </a:p>
      </dgm:t>
    </dgm:pt>
    <dgm:pt modelId="{1117368B-2DA2-4D2A-8DD0-1F1305E477A7}">
      <dgm:prSet/>
      <dgm:spPr/>
      <dgm:t>
        <a:bodyPr/>
        <a:lstStyle/>
        <a:p>
          <a:r>
            <a:rPr lang="en-US"/>
            <a:t>conda  activate TF_env</a:t>
          </a:r>
        </a:p>
      </dgm:t>
    </dgm:pt>
    <dgm:pt modelId="{FFE1E178-85A7-4F03-BC63-E79700BD524D}" type="parTrans" cxnId="{0E324C9B-6098-4D40-8B8C-9C39DDC8087A}">
      <dgm:prSet/>
      <dgm:spPr/>
      <dgm:t>
        <a:bodyPr/>
        <a:lstStyle/>
        <a:p>
          <a:endParaRPr lang="en-US"/>
        </a:p>
      </dgm:t>
    </dgm:pt>
    <dgm:pt modelId="{61AF6F81-DBC4-47F0-8B14-6F099804CA38}" type="sibTrans" cxnId="{0E324C9B-6098-4D40-8B8C-9C39DDC8087A}">
      <dgm:prSet/>
      <dgm:spPr/>
      <dgm:t>
        <a:bodyPr/>
        <a:lstStyle/>
        <a:p>
          <a:endParaRPr lang="en-US"/>
        </a:p>
      </dgm:t>
    </dgm:pt>
    <dgm:pt modelId="{CC69A1F2-98A9-43D1-A564-D9C45979CDB8}">
      <dgm:prSet/>
      <dgm:spPr/>
      <dgm:t>
        <a:bodyPr/>
        <a:lstStyle/>
        <a:p>
          <a:r>
            <a:rPr lang="en-US"/>
            <a:t>Install gpu version of tensorflow</a:t>
          </a:r>
        </a:p>
      </dgm:t>
    </dgm:pt>
    <dgm:pt modelId="{2DCA0B8B-218D-4BB5-B185-2AD34C7E81CF}" type="parTrans" cxnId="{03DBEE4B-1ED4-410C-AFF1-57980C1C7CCB}">
      <dgm:prSet/>
      <dgm:spPr/>
      <dgm:t>
        <a:bodyPr/>
        <a:lstStyle/>
        <a:p>
          <a:endParaRPr lang="en-US"/>
        </a:p>
      </dgm:t>
    </dgm:pt>
    <dgm:pt modelId="{54192546-80C5-476D-B5DA-1C7AB4D2453F}" type="sibTrans" cxnId="{03DBEE4B-1ED4-410C-AFF1-57980C1C7CCB}">
      <dgm:prSet/>
      <dgm:spPr/>
      <dgm:t>
        <a:bodyPr/>
        <a:lstStyle/>
        <a:p>
          <a:endParaRPr lang="en-US"/>
        </a:p>
      </dgm:t>
    </dgm:pt>
    <dgm:pt modelId="{F05D2973-FF6A-4DA3-AAAC-605A489D2062}">
      <dgm:prSet/>
      <dgm:spPr/>
      <dgm:t>
        <a:bodyPr/>
        <a:lstStyle/>
        <a:p>
          <a:r>
            <a:rPr lang="en-US" dirty="0" err="1"/>
            <a:t>conda</a:t>
          </a:r>
          <a:r>
            <a:rPr lang="en-US" dirty="0"/>
            <a:t> install -c anaconda </a:t>
          </a:r>
          <a:r>
            <a:rPr lang="en-US" dirty="0" err="1"/>
            <a:t>tensorflow-gpu</a:t>
          </a:r>
          <a:endParaRPr lang="en-US" dirty="0"/>
        </a:p>
      </dgm:t>
    </dgm:pt>
    <dgm:pt modelId="{3FD57EF8-7D6C-49C8-9389-236BDD847131}" type="parTrans" cxnId="{06864A74-6A78-4EB2-97AD-230ED5C1A84E}">
      <dgm:prSet/>
      <dgm:spPr/>
      <dgm:t>
        <a:bodyPr/>
        <a:lstStyle/>
        <a:p>
          <a:endParaRPr lang="en-US"/>
        </a:p>
      </dgm:t>
    </dgm:pt>
    <dgm:pt modelId="{6EA38D47-F955-4143-9282-BDB34A9C45E0}" type="sibTrans" cxnId="{06864A74-6A78-4EB2-97AD-230ED5C1A84E}">
      <dgm:prSet/>
      <dgm:spPr/>
      <dgm:t>
        <a:bodyPr/>
        <a:lstStyle/>
        <a:p>
          <a:endParaRPr lang="en-US"/>
        </a:p>
      </dgm:t>
    </dgm:pt>
    <dgm:pt modelId="{774DE2D7-0262-40FA-B2F7-42399A871B83}" type="pres">
      <dgm:prSet presAssocID="{E337E364-D71C-4F41-9244-ED8B855913FC}" presName="root" presStyleCnt="0">
        <dgm:presLayoutVars>
          <dgm:dir/>
          <dgm:resizeHandles val="exact"/>
        </dgm:presLayoutVars>
      </dgm:prSet>
      <dgm:spPr/>
    </dgm:pt>
    <dgm:pt modelId="{1E3525A3-B4A9-44D8-BCA4-EA3F36225DD0}" type="pres">
      <dgm:prSet presAssocID="{F3B7A443-44D5-4FFE-825D-7D12951DC62D}" presName="compNode" presStyleCnt="0"/>
      <dgm:spPr/>
    </dgm:pt>
    <dgm:pt modelId="{8D23B975-44E7-45C0-AAAA-9C5AB596C473}" type="pres">
      <dgm:prSet presAssocID="{F3B7A443-44D5-4FFE-825D-7D12951DC62D}" presName="bgRect" presStyleLbl="bgShp" presStyleIdx="0" presStyleCnt="3"/>
      <dgm:spPr/>
    </dgm:pt>
    <dgm:pt modelId="{DF2A47EF-94B3-400A-835B-3F36933DD9B4}" type="pres">
      <dgm:prSet presAssocID="{F3B7A443-44D5-4FFE-825D-7D12951DC6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063AA83-E248-4913-AFD2-1AA24DC47D0F}" type="pres">
      <dgm:prSet presAssocID="{F3B7A443-44D5-4FFE-825D-7D12951DC62D}" presName="spaceRect" presStyleCnt="0"/>
      <dgm:spPr/>
    </dgm:pt>
    <dgm:pt modelId="{D21747EF-B685-45A5-B662-DF664CD45185}" type="pres">
      <dgm:prSet presAssocID="{F3B7A443-44D5-4FFE-825D-7D12951DC62D}" presName="parTx" presStyleLbl="revTx" presStyleIdx="0" presStyleCnt="6">
        <dgm:presLayoutVars>
          <dgm:chMax val="0"/>
          <dgm:chPref val="0"/>
        </dgm:presLayoutVars>
      </dgm:prSet>
      <dgm:spPr/>
    </dgm:pt>
    <dgm:pt modelId="{01224F85-1F6A-4CB5-BD1E-477D0B6F1802}" type="pres">
      <dgm:prSet presAssocID="{F3B7A443-44D5-4FFE-825D-7D12951DC62D}" presName="desTx" presStyleLbl="revTx" presStyleIdx="1" presStyleCnt="6">
        <dgm:presLayoutVars/>
      </dgm:prSet>
      <dgm:spPr/>
    </dgm:pt>
    <dgm:pt modelId="{94D06256-F2EC-4850-AFD1-E51A653F7E68}" type="pres">
      <dgm:prSet presAssocID="{F7FDD58D-8212-424F-B62F-A9C79CACAC5B}" presName="sibTrans" presStyleCnt="0"/>
      <dgm:spPr/>
    </dgm:pt>
    <dgm:pt modelId="{7721679A-F00A-437B-A874-8E5E005AF466}" type="pres">
      <dgm:prSet presAssocID="{DA683995-A377-453A-A23E-CFEC1B614413}" presName="compNode" presStyleCnt="0"/>
      <dgm:spPr/>
    </dgm:pt>
    <dgm:pt modelId="{1994B49E-D41F-4486-B4ED-DDFE2D6D1A64}" type="pres">
      <dgm:prSet presAssocID="{DA683995-A377-453A-A23E-CFEC1B614413}" presName="bgRect" presStyleLbl="bgShp" presStyleIdx="1" presStyleCnt="3"/>
      <dgm:spPr/>
    </dgm:pt>
    <dgm:pt modelId="{A9310AA4-FDAA-42F1-946B-C72985CBC6E7}" type="pres">
      <dgm:prSet presAssocID="{DA683995-A377-453A-A23E-CFEC1B6144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7F071F1-02A9-4573-A83A-E902F2E5B24A}" type="pres">
      <dgm:prSet presAssocID="{DA683995-A377-453A-A23E-CFEC1B614413}" presName="spaceRect" presStyleCnt="0"/>
      <dgm:spPr/>
    </dgm:pt>
    <dgm:pt modelId="{FC5121DE-9047-4EC6-A2A0-9CD550AF3044}" type="pres">
      <dgm:prSet presAssocID="{DA683995-A377-453A-A23E-CFEC1B614413}" presName="parTx" presStyleLbl="revTx" presStyleIdx="2" presStyleCnt="6">
        <dgm:presLayoutVars>
          <dgm:chMax val="0"/>
          <dgm:chPref val="0"/>
        </dgm:presLayoutVars>
      </dgm:prSet>
      <dgm:spPr/>
    </dgm:pt>
    <dgm:pt modelId="{0944188A-E102-46DF-9E43-869FFA7B27C9}" type="pres">
      <dgm:prSet presAssocID="{DA683995-A377-453A-A23E-CFEC1B614413}" presName="desTx" presStyleLbl="revTx" presStyleIdx="3" presStyleCnt="6">
        <dgm:presLayoutVars/>
      </dgm:prSet>
      <dgm:spPr/>
    </dgm:pt>
    <dgm:pt modelId="{C84D0980-3BA4-41DA-9A98-F7425F53F3D4}" type="pres">
      <dgm:prSet presAssocID="{3FAFE238-5059-47E6-AFCF-4B911662D912}" presName="sibTrans" presStyleCnt="0"/>
      <dgm:spPr/>
    </dgm:pt>
    <dgm:pt modelId="{562C27CC-2B29-4E04-8960-B04FCDE6D552}" type="pres">
      <dgm:prSet presAssocID="{CC69A1F2-98A9-43D1-A564-D9C45979CDB8}" presName="compNode" presStyleCnt="0"/>
      <dgm:spPr/>
    </dgm:pt>
    <dgm:pt modelId="{73953A65-5F7A-42F7-9255-F88354A8775B}" type="pres">
      <dgm:prSet presAssocID="{CC69A1F2-98A9-43D1-A564-D9C45979CDB8}" presName="bgRect" presStyleLbl="bgShp" presStyleIdx="2" presStyleCnt="3" custLinFactNeighborX="-15" custLinFactNeighborY="5596"/>
      <dgm:spPr/>
    </dgm:pt>
    <dgm:pt modelId="{472E55DE-FEE8-4C05-96BF-0704B6D645BF}" type="pres">
      <dgm:prSet presAssocID="{CC69A1F2-98A9-43D1-A564-D9C45979CD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914C4F8-BA73-4571-AE58-4D1245DA7E68}" type="pres">
      <dgm:prSet presAssocID="{CC69A1F2-98A9-43D1-A564-D9C45979CDB8}" presName="spaceRect" presStyleCnt="0"/>
      <dgm:spPr/>
    </dgm:pt>
    <dgm:pt modelId="{A051D072-5BF5-4BB2-800E-BD55FB7795E5}" type="pres">
      <dgm:prSet presAssocID="{CC69A1F2-98A9-43D1-A564-D9C45979CDB8}" presName="parTx" presStyleLbl="revTx" presStyleIdx="4" presStyleCnt="6">
        <dgm:presLayoutVars>
          <dgm:chMax val="0"/>
          <dgm:chPref val="0"/>
        </dgm:presLayoutVars>
      </dgm:prSet>
      <dgm:spPr/>
    </dgm:pt>
    <dgm:pt modelId="{39DDF2C5-4A3E-4BA6-9985-0B9E7FE47386}" type="pres">
      <dgm:prSet presAssocID="{CC69A1F2-98A9-43D1-A564-D9C45979CDB8}" presName="desTx" presStyleLbl="revTx" presStyleIdx="5" presStyleCnt="6">
        <dgm:presLayoutVars/>
      </dgm:prSet>
      <dgm:spPr/>
    </dgm:pt>
  </dgm:ptLst>
  <dgm:cxnLst>
    <dgm:cxn modelId="{EC132318-9F0D-47D1-9BBE-3043D875437D}" type="presOf" srcId="{3526B87F-E24B-4853-9B3C-36BE495EDA74}" destId="{01224F85-1F6A-4CB5-BD1E-477D0B6F1802}" srcOrd="0" destOrd="0" presId="urn:microsoft.com/office/officeart/2018/2/layout/IconVerticalSolidList"/>
    <dgm:cxn modelId="{88EDF618-DE01-4A77-BC0F-DCEAB25DEC71}" srcId="{F3B7A443-44D5-4FFE-825D-7D12951DC62D}" destId="{3526B87F-E24B-4853-9B3C-36BE495EDA74}" srcOrd="0" destOrd="0" parTransId="{EE363552-0595-4E7C-9E3B-02F57AF48554}" sibTransId="{10FD5CB5-50E8-44F6-8ABD-2A98FF50F5B4}"/>
    <dgm:cxn modelId="{C115A422-35BF-4021-B75D-B1D932A9C7AC}" srcId="{E337E364-D71C-4F41-9244-ED8B855913FC}" destId="{F3B7A443-44D5-4FFE-825D-7D12951DC62D}" srcOrd="0" destOrd="0" parTransId="{94A6205E-6889-476E-A51F-125DF8796611}" sibTransId="{F7FDD58D-8212-424F-B62F-A9C79CACAC5B}"/>
    <dgm:cxn modelId="{CBBDB23C-A731-49A2-8F68-BD0846B23DAD}" type="presOf" srcId="{F05D2973-FF6A-4DA3-AAAC-605A489D2062}" destId="{39DDF2C5-4A3E-4BA6-9985-0B9E7FE47386}" srcOrd="0" destOrd="0" presId="urn:microsoft.com/office/officeart/2018/2/layout/IconVerticalSolidList"/>
    <dgm:cxn modelId="{AFDC2747-2EEC-4674-A178-0659A8C8FF44}" type="presOf" srcId="{E337E364-D71C-4F41-9244-ED8B855913FC}" destId="{774DE2D7-0262-40FA-B2F7-42399A871B83}" srcOrd="0" destOrd="0" presId="urn:microsoft.com/office/officeart/2018/2/layout/IconVerticalSolidList"/>
    <dgm:cxn modelId="{03DBEE4B-1ED4-410C-AFF1-57980C1C7CCB}" srcId="{E337E364-D71C-4F41-9244-ED8B855913FC}" destId="{CC69A1F2-98A9-43D1-A564-D9C45979CDB8}" srcOrd="2" destOrd="0" parTransId="{2DCA0B8B-218D-4BB5-B185-2AD34C7E81CF}" sibTransId="{54192546-80C5-476D-B5DA-1C7AB4D2453F}"/>
    <dgm:cxn modelId="{06864A74-6A78-4EB2-97AD-230ED5C1A84E}" srcId="{CC69A1F2-98A9-43D1-A564-D9C45979CDB8}" destId="{F05D2973-FF6A-4DA3-AAAC-605A489D2062}" srcOrd="0" destOrd="0" parTransId="{3FD57EF8-7D6C-49C8-9389-236BDD847131}" sibTransId="{6EA38D47-F955-4143-9282-BDB34A9C45E0}"/>
    <dgm:cxn modelId="{0E324C9B-6098-4D40-8B8C-9C39DDC8087A}" srcId="{DA683995-A377-453A-A23E-CFEC1B614413}" destId="{1117368B-2DA2-4D2A-8DD0-1F1305E477A7}" srcOrd="0" destOrd="0" parTransId="{FFE1E178-85A7-4F03-BC63-E79700BD524D}" sibTransId="{61AF6F81-DBC4-47F0-8B14-6F099804CA38}"/>
    <dgm:cxn modelId="{CAFE9EB1-43F2-47A9-8AC7-EAC8C6DF8E59}" type="presOf" srcId="{CC69A1F2-98A9-43D1-A564-D9C45979CDB8}" destId="{A051D072-5BF5-4BB2-800E-BD55FB7795E5}" srcOrd="0" destOrd="0" presId="urn:microsoft.com/office/officeart/2018/2/layout/IconVerticalSolidList"/>
    <dgm:cxn modelId="{4C6A9CC9-11FB-4AF2-9468-EA490AB61DEB}" type="presOf" srcId="{DA683995-A377-453A-A23E-CFEC1B614413}" destId="{FC5121DE-9047-4EC6-A2A0-9CD550AF3044}" srcOrd="0" destOrd="0" presId="urn:microsoft.com/office/officeart/2018/2/layout/IconVerticalSolidList"/>
    <dgm:cxn modelId="{A204E6D0-90BD-4C4B-9185-5099AD639860}" type="presOf" srcId="{1117368B-2DA2-4D2A-8DD0-1F1305E477A7}" destId="{0944188A-E102-46DF-9E43-869FFA7B27C9}" srcOrd="0" destOrd="0" presId="urn:microsoft.com/office/officeart/2018/2/layout/IconVerticalSolidList"/>
    <dgm:cxn modelId="{05878BE2-AE8A-444C-9A74-C3B108CA850F}" type="presOf" srcId="{F3B7A443-44D5-4FFE-825D-7D12951DC62D}" destId="{D21747EF-B685-45A5-B662-DF664CD45185}" srcOrd="0" destOrd="0" presId="urn:microsoft.com/office/officeart/2018/2/layout/IconVerticalSolidList"/>
    <dgm:cxn modelId="{FA826CE6-5743-49E5-9B90-353923F781DF}" srcId="{E337E364-D71C-4F41-9244-ED8B855913FC}" destId="{DA683995-A377-453A-A23E-CFEC1B614413}" srcOrd="1" destOrd="0" parTransId="{72444E28-B5E2-497D-80C1-19FA6F0A2060}" sibTransId="{3FAFE238-5059-47E6-AFCF-4B911662D912}"/>
    <dgm:cxn modelId="{1D66A149-3A4D-49FC-97A8-471A26970BE4}" type="presParOf" srcId="{774DE2D7-0262-40FA-B2F7-42399A871B83}" destId="{1E3525A3-B4A9-44D8-BCA4-EA3F36225DD0}" srcOrd="0" destOrd="0" presId="urn:microsoft.com/office/officeart/2018/2/layout/IconVerticalSolidList"/>
    <dgm:cxn modelId="{627DE1A5-5B5A-4264-8148-9C8DB1A757E1}" type="presParOf" srcId="{1E3525A3-B4A9-44D8-BCA4-EA3F36225DD0}" destId="{8D23B975-44E7-45C0-AAAA-9C5AB596C473}" srcOrd="0" destOrd="0" presId="urn:microsoft.com/office/officeart/2018/2/layout/IconVerticalSolidList"/>
    <dgm:cxn modelId="{07C05A22-1CB3-4A31-8B29-4C7AEA695954}" type="presParOf" srcId="{1E3525A3-B4A9-44D8-BCA4-EA3F36225DD0}" destId="{DF2A47EF-94B3-400A-835B-3F36933DD9B4}" srcOrd="1" destOrd="0" presId="urn:microsoft.com/office/officeart/2018/2/layout/IconVerticalSolidList"/>
    <dgm:cxn modelId="{0ECB366C-F6C9-4273-B36D-14AC9BCD6840}" type="presParOf" srcId="{1E3525A3-B4A9-44D8-BCA4-EA3F36225DD0}" destId="{5063AA83-E248-4913-AFD2-1AA24DC47D0F}" srcOrd="2" destOrd="0" presId="urn:microsoft.com/office/officeart/2018/2/layout/IconVerticalSolidList"/>
    <dgm:cxn modelId="{373B1F35-B5C0-4F80-ABE4-F4592B0CC58C}" type="presParOf" srcId="{1E3525A3-B4A9-44D8-BCA4-EA3F36225DD0}" destId="{D21747EF-B685-45A5-B662-DF664CD45185}" srcOrd="3" destOrd="0" presId="urn:microsoft.com/office/officeart/2018/2/layout/IconVerticalSolidList"/>
    <dgm:cxn modelId="{765A8D36-A063-4034-B520-52B13957344C}" type="presParOf" srcId="{1E3525A3-B4A9-44D8-BCA4-EA3F36225DD0}" destId="{01224F85-1F6A-4CB5-BD1E-477D0B6F1802}" srcOrd="4" destOrd="0" presId="urn:microsoft.com/office/officeart/2018/2/layout/IconVerticalSolidList"/>
    <dgm:cxn modelId="{9459573C-30E8-4F22-BE2D-8DBDA452B1D5}" type="presParOf" srcId="{774DE2D7-0262-40FA-B2F7-42399A871B83}" destId="{94D06256-F2EC-4850-AFD1-E51A653F7E68}" srcOrd="1" destOrd="0" presId="urn:microsoft.com/office/officeart/2018/2/layout/IconVerticalSolidList"/>
    <dgm:cxn modelId="{04852B31-9780-4846-9AE7-72A3466C1380}" type="presParOf" srcId="{774DE2D7-0262-40FA-B2F7-42399A871B83}" destId="{7721679A-F00A-437B-A874-8E5E005AF466}" srcOrd="2" destOrd="0" presId="urn:microsoft.com/office/officeart/2018/2/layout/IconVerticalSolidList"/>
    <dgm:cxn modelId="{63623E6E-DC32-4E18-9065-69FD05BA7805}" type="presParOf" srcId="{7721679A-F00A-437B-A874-8E5E005AF466}" destId="{1994B49E-D41F-4486-B4ED-DDFE2D6D1A64}" srcOrd="0" destOrd="0" presId="urn:microsoft.com/office/officeart/2018/2/layout/IconVerticalSolidList"/>
    <dgm:cxn modelId="{C3FBB583-E899-4180-AC93-A51DFBB489F6}" type="presParOf" srcId="{7721679A-F00A-437B-A874-8E5E005AF466}" destId="{A9310AA4-FDAA-42F1-946B-C72985CBC6E7}" srcOrd="1" destOrd="0" presId="urn:microsoft.com/office/officeart/2018/2/layout/IconVerticalSolidList"/>
    <dgm:cxn modelId="{68048856-63E2-4F47-9BF0-E4C29EAFD3FB}" type="presParOf" srcId="{7721679A-F00A-437B-A874-8E5E005AF466}" destId="{B7F071F1-02A9-4573-A83A-E902F2E5B24A}" srcOrd="2" destOrd="0" presId="urn:microsoft.com/office/officeart/2018/2/layout/IconVerticalSolidList"/>
    <dgm:cxn modelId="{35B5DBAE-5544-4CED-A801-FD9AC4B07DC4}" type="presParOf" srcId="{7721679A-F00A-437B-A874-8E5E005AF466}" destId="{FC5121DE-9047-4EC6-A2A0-9CD550AF3044}" srcOrd="3" destOrd="0" presId="urn:microsoft.com/office/officeart/2018/2/layout/IconVerticalSolidList"/>
    <dgm:cxn modelId="{B35BC6E5-039A-4507-9C15-F54E41199A9F}" type="presParOf" srcId="{7721679A-F00A-437B-A874-8E5E005AF466}" destId="{0944188A-E102-46DF-9E43-869FFA7B27C9}" srcOrd="4" destOrd="0" presId="urn:microsoft.com/office/officeart/2018/2/layout/IconVerticalSolidList"/>
    <dgm:cxn modelId="{D9960628-7F83-49E6-9730-E5B2F201A14E}" type="presParOf" srcId="{774DE2D7-0262-40FA-B2F7-42399A871B83}" destId="{C84D0980-3BA4-41DA-9A98-F7425F53F3D4}" srcOrd="3" destOrd="0" presId="urn:microsoft.com/office/officeart/2018/2/layout/IconVerticalSolidList"/>
    <dgm:cxn modelId="{34782AF6-82F5-48A6-A9DC-5BAFFAE6DA2C}" type="presParOf" srcId="{774DE2D7-0262-40FA-B2F7-42399A871B83}" destId="{562C27CC-2B29-4E04-8960-B04FCDE6D552}" srcOrd="4" destOrd="0" presId="urn:microsoft.com/office/officeart/2018/2/layout/IconVerticalSolidList"/>
    <dgm:cxn modelId="{C1B2141D-E5C9-4D3B-8CB1-0CB76522FBD5}" type="presParOf" srcId="{562C27CC-2B29-4E04-8960-B04FCDE6D552}" destId="{73953A65-5F7A-42F7-9255-F88354A8775B}" srcOrd="0" destOrd="0" presId="urn:microsoft.com/office/officeart/2018/2/layout/IconVerticalSolidList"/>
    <dgm:cxn modelId="{A6F06AFD-6668-4A7B-A85C-2C2E81680A31}" type="presParOf" srcId="{562C27CC-2B29-4E04-8960-B04FCDE6D552}" destId="{472E55DE-FEE8-4C05-96BF-0704B6D645BF}" srcOrd="1" destOrd="0" presId="urn:microsoft.com/office/officeart/2018/2/layout/IconVerticalSolidList"/>
    <dgm:cxn modelId="{DEEAF2B7-A488-4161-921D-2E88A37A999C}" type="presParOf" srcId="{562C27CC-2B29-4E04-8960-B04FCDE6D552}" destId="{2914C4F8-BA73-4571-AE58-4D1245DA7E68}" srcOrd="2" destOrd="0" presId="urn:microsoft.com/office/officeart/2018/2/layout/IconVerticalSolidList"/>
    <dgm:cxn modelId="{A776CE25-66E1-4175-8FAB-C3D01B6195D0}" type="presParOf" srcId="{562C27CC-2B29-4E04-8960-B04FCDE6D552}" destId="{A051D072-5BF5-4BB2-800E-BD55FB7795E5}" srcOrd="3" destOrd="0" presId="urn:microsoft.com/office/officeart/2018/2/layout/IconVerticalSolidList"/>
    <dgm:cxn modelId="{A3041803-2DBF-42A3-9404-44CDC8DC2F0A}" type="presParOf" srcId="{562C27CC-2B29-4E04-8960-B04FCDE6D552}" destId="{39DDF2C5-4A3E-4BA6-9985-0B9E7FE4738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9E3A3-8920-41FE-857F-4E712E31F1BA}">
      <dsp:nvSpPr>
        <dsp:cNvPr id="0" name=""/>
        <dsp:cNvSpPr/>
      </dsp:nvSpPr>
      <dsp:spPr>
        <a:xfrm>
          <a:off x="0" y="372"/>
          <a:ext cx="948423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6CE7AB-F4C6-4D99-8CB1-1885942CB8E6}">
      <dsp:nvSpPr>
        <dsp:cNvPr id="0" name=""/>
        <dsp:cNvSpPr/>
      </dsp:nvSpPr>
      <dsp:spPr>
        <a:xfrm>
          <a:off x="0" y="372"/>
          <a:ext cx="9484235" cy="610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Introduction to GPUs</a:t>
          </a:r>
        </a:p>
      </dsp:txBody>
      <dsp:txXfrm>
        <a:off x="0" y="372"/>
        <a:ext cx="9484235" cy="610396"/>
      </dsp:txXfrm>
    </dsp:sp>
    <dsp:sp modelId="{25CFDA7F-20ED-437F-AB5D-6B42658851E8}">
      <dsp:nvSpPr>
        <dsp:cNvPr id="0" name=""/>
        <dsp:cNvSpPr/>
      </dsp:nvSpPr>
      <dsp:spPr>
        <a:xfrm>
          <a:off x="0" y="610768"/>
          <a:ext cx="948423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784268-9A6A-4982-AA57-E1CD5ABC5C9E}">
      <dsp:nvSpPr>
        <dsp:cNvPr id="0" name=""/>
        <dsp:cNvSpPr/>
      </dsp:nvSpPr>
      <dsp:spPr>
        <a:xfrm>
          <a:off x="0" y="610768"/>
          <a:ext cx="9484235" cy="610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CPUs vs GPUs</a:t>
          </a:r>
        </a:p>
      </dsp:txBody>
      <dsp:txXfrm>
        <a:off x="0" y="610768"/>
        <a:ext cx="9484235" cy="610396"/>
      </dsp:txXfrm>
    </dsp:sp>
    <dsp:sp modelId="{E5D29C3A-AF05-40DF-A690-9826EE8534F4}">
      <dsp:nvSpPr>
        <dsp:cNvPr id="0" name=""/>
        <dsp:cNvSpPr/>
      </dsp:nvSpPr>
      <dsp:spPr>
        <a:xfrm>
          <a:off x="0" y="1221164"/>
          <a:ext cx="948423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47401E-53D3-46D9-BEB3-5E6CA6FE785D}">
      <dsp:nvSpPr>
        <dsp:cNvPr id="0" name=""/>
        <dsp:cNvSpPr/>
      </dsp:nvSpPr>
      <dsp:spPr>
        <a:xfrm>
          <a:off x="0" y="1221164"/>
          <a:ext cx="9484235" cy="610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Various GPUs on Discovery and how to access them</a:t>
          </a:r>
        </a:p>
      </dsp:txBody>
      <dsp:txXfrm>
        <a:off x="0" y="1221164"/>
        <a:ext cx="9484235" cy="610396"/>
      </dsp:txXfrm>
    </dsp:sp>
    <dsp:sp modelId="{5E8377F8-9DF1-4D6C-A089-92FAD3090A7A}">
      <dsp:nvSpPr>
        <dsp:cNvPr id="0" name=""/>
        <dsp:cNvSpPr/>
      </dsp:nvSpPr>
      <dsp:spPr>
        <a:xfrm>
          <a:off x="0" y="1831561"/>
          <a:ext cx="948423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2BFF3A-864D-45F5-8B3C-3A2068081537}">
      <dsp:nvSpPr>
        <dsp:cNvPr id="0" name=""/>
        <dsp:cNvSpPr/>
      </dsp:nvSpPr>
      <dsp:spPr>
        <a:xfrm>
          <a:off x="0" y="1831561"/>
          <a:ext cx="9484235" cy="610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Parallel computation using GPUs</a:t>
          </a:r>
        </a:p>
      </dsp:txBody>
      <dsp:txXfrm>
        <a:off x="0" y="1831561"/>
        <a:ext cx="9484235" cy="610396"/>
      </dsp:txXfrm>
    </dsp:sp>
    <dsp:sp modelId="{E5F322E2-A1FC-425E-9E58-E3CAEF7994C6}">
      <dsp:nvSpPr>
        <dsp:cNvPr id="0" name=""/>
        <dsp:cNvSpPr/>
      </dsp:nvSpPr>
      <dsp:spPr>
        <a:xfrm>
          <a:off x="0" y="2441957"/>
          <a:ext cx="948423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88E5EDA-3D81-4074-90C7-67DF91DD615A}">
      <dsp:nvSpPr>
        <dsp:cNvPr id="0" name=""/>
        <dsp:cNvSpPr/>
      </dsp:nvSpPr>
      <dsp:spPr>
        <a:xfrm>
          <a:off x="0" y="2441957"/>
          <a:ext cx="9484235" cy="610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Various examples of simple GPU application</a:t>
          </a:r>
        </a:p>
      </dsp:txBody>
      <dsp:txXfrm>
        <a:off x="0" y="2441957"/>
        <a:ext cx="9484235" cy="610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3B975-44E7-45C0-AAAA-9C5AB596C473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A47EF-94B3-400A-835B-3F36933DD9B4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747EF-B685-45A5-B662-DF664CD45185}">
      <dsp:nvSpPr>
        <dsp:cNvPr id="0" name=""/>
        <dsp:cNvSpPr/>
      </dsp:nvSpPr>
      <dsp:spPr>
        <a:xfrm>
          <a:off x="1435988" y="531"/>
          <a:ext cx="4732020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the environment using </a:t>
          </a:r>
          <a:r>
            <a:rPr lang="en-US" sz="2500" b="1" i="1" kern="1200"/>
            <a:t>conda create</a:t>
          </a:r>
          <a:endParaRPr lang="en-US" sz="2500" kern="1200"/>
        </a:p>
      </dsp:txBody>
      <dsp:txXfrm>
        <a:off x="1435988" y="531"/>
        <a:ext cx="4732020" cy="1243280"/>
      </dsp:txXfrm>
    </dsp:sp>
    <dsp:sp modelId="{01224F85-1F6A-4CB5-BD1E-477D0B6F1802}">
      <dsp:nvSpPr>
        <dsp:cNvPr id="0" name=""/>
        <dsp:cNvSpPr/>
      </dsp:nvSpPr>
      <dsp:spPr>
        <a:xfrm>
          <a:off x="6168008" y="531"/>
          <a:ext cx="434759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conda create --name TF_env python=3.7</a:t>
          </a:r>
        </a:p>
      </dsp:txBody>
      <dsp:txXfrm>
        <a:off x="6168008" y="531"/>
        <a:ext cx="4347591" cy="1243280"/>
      </dsp:txXfrm>
    </dsp:sp>
    <dsp:sp modelId="{1994B49E-D41F-4486-B4ED-DDFE2D6D1A64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10AA4-FDAA-42F1-946B-C72985CBC6E7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121DE-9047-4EC6-A2A0-9CD550AF3044}">
      <dsp:nvSpPr>
        <dsp:cNvPr id="0" name=""/>
        <dsp:cNvSpPr/>
      </dsp:nvSpPr>
      <dsp:spPr>
        <a:xfrm>
          <a:off x="1435988" y="1554631"/>
          <a:ext cx="4732020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Activate the environment using </a:t>
          </a:r>
        </a:p>
      </dsp:txBody>
      <dsp:txXfrm>
        <a:off x="1435988" y="1554631"/>
        <a:ext cx="4732020" cy="1243280"/>
      </dsp:txXfrm>
    </dsp:sp>
    <dsp:sp modelId="{0944188A-E102-46DF-9E43-869FFA7B27C9}">
      <dsp:nvSpPr>
        <dsp:cNvPr id="0" name=""/>
        <dsp:cNvSpPr/>
      </dsp:nvSpPr>
      <dsp:spPr>
        <a:xfrm>
          <a:off x="6168008" y="1554631"/>
          <a:ext cx="434759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conda  activate TF_env</a:t>
          </a:r>
        </a:p>
      </dsp:txBody>
      <dsp:txXfrm>
        <a:off x="6168008" y="1554631"/>
        <a:ext cx="4347591" cy="1243280"/>
      </dsp:txXfrm>
    </dsp:sp>
    <dsp:sp modelId="{73953A65-5F7A-42F7-9255-F88354A8775B}">
      <dsp:nvSpPr>
        <dsp:cNvPr id="0" name=""/>
        <dsp:cNvSpPr/>
      </dsp:nvSpPr>
      <dsp:spPr>
        <a:xfrm>
          <a:off x="0" y="3109263"/>
          <a:ext cx="10515600" cy="1243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E55DE-FEE8-4C05-96BF-0704B6D645BF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1D072-5BF5-4BB2-800E-BD55FB7795E5}">
      <dsp:nvSpPr>
        <dsp:cNvPr id="0" name=""/>
        <dsp:cNvSpPr/>
      </dsp:nvSpPr>
      <dsp:spPr>
        <a:xfrm>
          <a:off x="1435988" y="3108732"/>
          <a:ext cx="4732020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Install gpu version of tensorflow</a:t>
          </a:r>
        </a:p>
      </dsp:txBody>
      <dsp:txXfrm>
        <a:off x="1435988" y="3108732"/>
        <a:ext cx="4732020" cy="1243280"/>
      </dsp:txXfrm>
    </dsp:sp>
    <dsp:sp modelId="{39DDF2C5-4A3E-4BA6-9985-0B9E7FE47386}">
      <dsp:nvSpPr>
        <dsp:cNvPr id="0" name=""/>
        <dsp:cNvSpPr/>
      </dsp:nvSpPr>
      <dsp:spPr>
        <a:xfrm>
          <a:off x="6168008" y="3108732"/>
          <a:ext cx="434759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conda</a:t>
          </a:r>
          <a:r>
            <a:rPr lang="en-US" sz="1800" kern="1200" dirty="0"/>
            <a:t> install -c anaconda </a:t>
          </a:r>
          <a:r>
            <a:rPr lang="en-US" sz="1800" kern="1200" dirty="0" err="1"/>
            <a:t>tensorflow-gpu</a:t>
          </a:r>
          <a:endParaRPr lang="en-US" sz="1800" kern="1200" dirty="0"/>
        </a:p>
      </dsp:txBody>
      <dsp:txXfrm>
        <a:off x="6168008" y="3108732"/>
        <a:ext cx="4347591" cy="124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23E0-FC7B-4623-BF11-2E366D54A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F85BE-CDC5-4D90-929A-8D75E5372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BB8E6-DCDE-4BF4-9ED2-C5ED1F95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C20BE-DE98-4BA4-8A76-3B841206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6DCF2-4448-4CE4-BED3-5A5CA9A8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6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1CC8-3C70-4717-B705-5002FECC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54A71-CABF-4401-AC8D-109C40B16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ABCD8-56EB-410D-B331-D955050F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2B7D8-C3D9-4C71-A2A1-3124BB46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5BE67-DF01-4044-9CD0-DCF71404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6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13010-1A1C-4DB9-8021-584598147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3864A-9220-4A2A-959D-6646C7D8F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049A7-18EB-4670-9477-CECA69F0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D99CA-ACC7-4C1D-A44B-17E2FFDC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56D79-1882-4E3C-9337-331AF17E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60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5E79-1470-4539-A34C-FC6E7656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7AE84-0CF3-4432-BA4A-6A5062DBB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859A-8BD0-4025-A958-1A9F6403E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3DEF5-1E77-4CCA-8879-F3CF05D39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D06C1-13E7-4D39-BA66-322E880D5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A1537-4DCE-4C3C-8C9A-71A39CF5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D5A03-3950-43D6-A46C-ED6F6FF5E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A4F5-3936-4EDB-BF2E-201E720DF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ED291-29E1-467A-8726-2364B82F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27717-E7E9-4CA8-80B3-0A467B01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4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8960-C9F0-43F6-BA74-F13919DA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B4CD-6EFA-4711-90CE-4670A642A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746CB-DF3C-4091-AC12-1B8EB6DC5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38CCE-2AD3-46AE-8AAF-30232724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F4205-3B7C-4C72-81E6-F7A25885E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E05AA-0970-4C98-9C34-41B46553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2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41E1-A437-4AD2-8552-18F91E52B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3F6BF-56EE-4F33-93D5-C0A962DAB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73EE8-CCD2-488F-8064-F5E5A194D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E0FE0-DD2B-4336-A493-876279796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099BE-6A40-4FB0-A327-764407EB8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FCC38B-6A5E-4E7A-BD07-FB4C9D77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AAEF3-98EB-40A1-BEA3-D53E8AFE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EEE65-FA31-45E2-9F95-97713161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C758-CE13-4F81-BF4E-52291DD8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17E07-B777-41AC-986B-6C4E0776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C655C-3AA4-4359-9AAD-AD6E2F2CE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A6BF6-E253-44A3-829E-4918C19B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D6FF1E-CC02-49EB-B04E-D103BC1C1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AFB5D-705A-41D4-96CD-084BCC3D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C28B0-6699-40B4-9BF1-84320230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6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4E61-EC7D-4CAB-A46A-FAFD4EBF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0A27-9148-4564-BAC7-F20A40CE3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F70A1-A721-4002-91D4-6DD0C44FE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0F97B-E2D3-4E8A-BF57-00CE48DC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1820E-CD26-4B4C-856E-C3281F1D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3EA77-D98D-4A27-B9BB-AB5533D8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9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7E68-2961-4333-9E19-908702D2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3740B2-3D9A-45EB-A1A0-DEA1C38D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BAE71-1199-490F-A664-21620C3F2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9A391-26BC-4565-9531-AC9EA84F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05E45-A0F6-4729-8C98-EFDB7EC6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B6237-2561-4C3B-888C-10588435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3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A154B-7688-42DF-A47D-FC32BCE8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A141A-851D-4DE7-B499-DB405DC59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1064C-6B72-47F4-8E62-2C9F10CA1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3F16A-A915-4D36-BCA7-9469F5CDA2E1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69BA-4523-4AB3-8418-6303A0D1A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D4794-5A5F-4B1B-92FD-12B112B1F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129F-958E-429D-9DD0-626B17136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9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documentation.htm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onda.io/en/latest/miniconda.html" TargetMode="External"/><Relationship Id="rId3" Type="http://schemas.openxmlformats.org/officeDocument/2006/relationships/hyperlink" Target="https://rc-docs.northeastern.edu/en/latest/index.html" TargetMode="External"/><Relationship Id="rId7" Type="http://schemas.openxmlformats.org/officeDocument/2006/relationships/hyperlink" Target="https://winscp.net/eng/download.php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tty.org/" TargetMode="External"/><Relationship Id="rId5" Type="http://schemas.openxmlformats.org/officeDocument/2006/relationships/hyperlink" Target="https://mobaxterm.mobatek.net/download.html" TargetMode="External"/><Relationship Id="rId4" Type="http://schemas.openxmlformats.org/officeDocument/2006/relationships/hyperlink" Target="https://slurm.schedmd.com/documentation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arxiv.org/abs/1711.04325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858A-8B60-43BE-86E2-1455D1802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0271" y="3794336"/>
            <a:ext cx="5242259" cy="1922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 dirty="0"/>
              <a:t>Discovery Training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028" name="Freeform: Shape 134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9474005-3B63-4D82-A6C6-FD52C1F9D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" r="-2" b="4809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1029" name="Freeform: Shape 136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Landing on the edge of the cloud, the AI chip industry started a ...">
            <a:extLst>
              <a:ext uri="{FF2B5EF4-FFF2-40B4-BE49-F238E27FC236}">
                <a16:creationId xmlns:a16="http://schemas.microsoft.com/office/drawing/2014/main" id="{226BFA35-7549-46B4-AD43-60F5D672F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r="16532" b="1"/>
          <a:stretch/>
        </p:blipFill>
        <p:spPr bwMode="auto"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9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A8E9-0C40-4607-9454-F8F53001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Discovery filesystem</a:t>
            </a:r>
          </a:p>
        </p:txBody>
      </p:sp>
      <p:pic>
        <p:nvPicPr>
          <p:cNvPr id="3" name="Content Placeholder 4" descr="Content Placeholder 4">
            <a:extLst>
              <a:ext uri="{FF2B5EF4-FFF2-40B4-BE49-F238E27FC236}">
                <a16:creationId xmlns:a16="http://schemas.microsoft.com/office/drawing/2014/main" id="{186F304F-95DD-4700-89C5-47A8760E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607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3330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60DCF-4FE4-4763-A214-A5822DBC2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DB9B7-0002-4769-9ED5-6D973A6E2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91807"/>
            <a:ext cx="8141804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ym typeface="Garamond"/>
              </a:rPr>
              <a:t>Mac or Command line</a:t>
            </a:r>
          </a:p>
          <a:p>
            <a:pPr marL="285750" indent="-2286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ym typeface="Garamond"/>
              </a:rPr>
              <a:t>On Command line(Linux like terminal)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ym typeface="Garamond"/>
              </a:rPr>
              <a:t>scp</a:t>
            </a:r>
            <a:endParaRPr lang="en-US" dirty="0">
              <a:sym typeface="Garamond"/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ym typeface="Garamond"/>
              </a:rPr>
              <a:t>Run the commands on your local machine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scp</a:t>
            </a:r>
            <a:r>
              <a:rPr lang="en-US" dirty="0"/>
              <a:t> &lt;filename&gt; &lt;</a:t>
            </a:r>
            <a:r>
              <a:rPr lang="en-US" dirty="0" err="1"/>
              <a:t>yourusername</a:t>
            </a:r>
            <a:r>
              <a:rPr lang="en-US" dirty="0"/>
              <a:t>&gt;@xfer.discovery.neu.edu:/home/&lt;</a:t>
            </a:r>
            <a:r>
              <a:rPr lang="en-US" dirty="0" err="1"/>
              <a:t>yourusername</a:t>
            </a:r>
            <a:r>
              <a:rPr lang="en-US" dirty="0"/>
              <a:t>&gt;/temp</a:t>
            </a:r>
            <a:endParaRPr lang="en-US" dirty="0">
              <a:sym typeface="Garamond"/>
            </a:endParaRP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dirty="0">
                <a:sym typeface="Garamond"/>
              </a:rPr>
              <a:t>Where &lt;filename&gt; is the name of the file you want transfer and &lt;your username&gt; is your Northeastern username.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BB6FD57C-ECB5-4B7B-8DE0-94127820D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588" y="448253"/>
            <a:ext cx="2711691" cy="32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3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FCDBD6D8-2AFF-4E8F-8023-F3E8A490C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3" y="10"/>
            <a:ext cx="121919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EE448D-2CE2-4C45-8939-C77612A1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n-US" sz="4000" dirty="0"/>
              <a:t>Scratch Space</a:t>
            </a:r>
            <a:br>
              <a:rPr lang="en-US" sz="4000" dirty="0"/>
            </a:br>
            <a:endParaRPr lang="en-US" sz="400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B3EB2-B85A-479E-A37A-97018FA57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r>
              <a:rPr lang="en-US" dirty="0"/>
              <a:t>The /scratch space is a shared space</a:t>
            </a:r>
          </a:p>
          <a:p>
            <a:r>
              <a:rPr lang="en-US" dirty="0"/>
              <a:t>Do not store files on /scratch.  </a:t>
            </a:r>
          </a:p>
          <a:p>
            <a:r>
              <a:rPr lang="en-US" dirty="0"/>
              <a:t>Not backed up</a:t>
            </a:r>
          </a:p>
          <a:p>
            <a:r>
              <a:rPr lang="en-US" dirty="0"/>
              <a:t>Files are regularly checked for how long they have been.  </a:t>
            </a:r>
          </a:p>
          <a:p>
            <a:r>
              <a:rPr lang="en-US" dirty="0"/>
              <a:t>Avoiding your files being purged by modifying file times</a:t>
            </a:r>
          </a:p>
        </p:txBody>
      </p:sp>
    </p:spTree>
    <p:extLst>
      <p:ext uri="{BB962C8B-B14F-4D97-AF65-F5344CB8AC3E}">
        <p14:creationId xmlns:p14="http://schemas.microsoft.com/office/powerpoint/2010/main" val="310167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A02A7-8384-48A8-8D25-98E1A79E4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454" y="1360481"/>
            <a:ext cx="4605340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</a:rPr>
              <a:t>Data transfer Graphically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AFEC1-1E85-48F7-9C15-DE326097E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454" y="3840156"/>
            <a:ext cx="4605340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MobaXTerm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Winscp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OOD</a:t>
            </a:r>
          </a:p>
        </p:txBody>
      </p:sp>
      <p:pic>
        <p:nvPicPr>
          <p:cNvPr id="5124" name="Picture 4" descr="MobaXterm new version 12.4 · Mobatek blog">
            <a:extLst>
              <a:ext uri="{FF2B5EF4-FFF2-40B4-BE49-F238E27FC236}">
                <a16:creationId xmlns:a16="http://schemas.microsoft.com/office/drawing/2014/main" id="{67AF3F24-5E1C-410A-9DC9-8B13F605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8" r="11548" b="1"/>
          <a:stretch/>
        </p:blipFill>
        <p:spPr bwMode="auto">
          <a:xfrm>
            <a:off x="5800734" y="1057275"/>
            <a:ext cx="5917401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6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60B4-1431-4551-8935-E4438C72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Module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169AC3-3A0D-4316-8969-CEE50898D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631865"/>
              </p:ext>
            </p:extLst>
          </p:nvPr>
        </p:nvGraphicFramePr>
        <p:xfrm>
          <a:off x="838200" y="1825625"/>
          <a:ext cx="105156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43778646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73801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Module Command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Function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6272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module avail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View a list of all of the available software packages on Discovery that you can load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29035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module list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Displays a list of the software packages currently loaded in your path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45792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module show &lt;module name&gt;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View the details of a software package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63315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module load &lt;module name&gt;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Load a software package into your environment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00280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module unload &lt;module name&gt;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</a:rPr>
                        <a:t>Remove a single software package from your environment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9018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sz="2000">
                          <a:effectLst/>
                        </a:rPr>
                        <a:t>module purge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2000" dirty="0">
                          <a:effectLst/>
                        </a:rPr>
                        <a:t>Removes all of the loaded software packages from your environment.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999760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12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AE64-6D04-4893-BD54-44294833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b="1"/>
              <a:t>Miniconda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85D83-A663-4DDB-B3AE-FD9560B58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8" r="47632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CDC9-6751-4E22-8F1D-0DA2AFBC3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Linux installers</a:t>
            </a:r>
          </a:p>
          <a:p>
            <a:r>
              <a:rPr lang="en-US" sz="2400" dirty="0"/>
              <a:t>Python 3.8	</a:t>
            </a:r>
          </a:p>
          <a:p>
            <a:r>
              <a:rPr lang="en-US" sz="2400" dirty="0"/>
              <a:t>Miniconda3 Linux 64-bit	</a:t>
            </a:r>
          </a:p>
          <a:p>
            <a:r>
              <a:rPr lang="en-US" sz="2400" dirty="0"/>
              <a:t>88.7 </a:t>
            </a:r>
            <a:r>
              <a:rPr lang="en-US" sz="2400" dirty="0" err="1"/>
              <a:t>MiB</a:t>
            </a:r>
            <a:endParaRPr lang="en-US" sz="2400" dirty="0"/>
          </a:p>
          <a:p>
            <a:r>
              <a:rPr lang="en-US" sz="2400" dirty="0"/>
              <a:t>Download it</a:t>
            </a:r>
          </a:p>
          <a:p>
            <a:r>
              <a:rPr lang="en-US" sz="2400" dirty="0"/>
              <a:t>Copy it to the discovery</a:t>
            </a:r>
          </a:p>
        </p:txBody>
      </p:sp>
    </p:spTree>
    <p:extLst>
      <p:ext uri="{BB962C8B-B14F-4D97-AF65-F5344CB8AC3E}">
        <p14:creationId xmlns:p14="http://schemas.microsoft.com/office/powerpoint/2010/main" val="2722501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30F4-DE20-4600-A42D-987F488A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b="1" dirty="0" err="1"/>
              <a:t>Miniconda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E82CE-038E-430D-9926-EC6D32CC3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0" r="25633" b="2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D0476-A319-4A64-AA1C-2BA6824D7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bash </a:t>
            </a:r>
            <a:r>
              <a:rPr lang="en-US" sz="2400" dirty="0" err="1"/>
              <a:t>miniconda</a:t>
            </a:r>
            <a:endParaRPr lang="en-US" sz="2400" dirty="0"/>
          </a:p>
          <a:p>
            <a:r>
              <a:rPr lang="en-US" sz="2400" dirty="0" err="1"/>
              <a:t>Conda</a:t>
            </a:r>
            <a:r>
              <a:rPr lang="en-US" sz="2400" dirty="0"/>
              <a:t> </a:t>
            </a:r>
            <a:r>
              <a:rPr lang="en-US" sz="2400" dirty="0" err="1"/>
              <a:t>init</a:t>
            </a:r>
            <a:endParaRPr lang="en-US" sz="2400" dirty="0"/>
          </a:p>
          <a:p>
            <a:r>
              <a:rPr lang="en-US" sz="2400" dirty="0"/>
              <a:t>Restart </a:t>
            </a:r>
          </a:p>
          <a:p>
            <a:r>
              <a:rPr lang="en-US" sz="2400" dirty="0" err="1"/>
              <a:t>Conda</a:t>
            </a:r>
            <a:r>
              <a:rPr lang="en-US" sz="2400" dirty="0"/>
              <a:t> create –n </a:t>
            </a:r>
            <a:r>
              <a:rPr lang="en-US" sz="2400" dirty="0" err="1"/>
              <a:t>myenv</a:t>
            </a:r>
            <a:r>
              <a:rPr lang="en-US" sz="2400" dirty="0"/>
              <a:t> python=3.7</a:t>
            </a:r>
          </a:p>
          <a:p>
            <a:r>
              <a:rPr lang="en-US" sz="2400" dirty="0" err="1"/>
              <a:t>Conda</a:t>
            </a:r>
            <a:r>
              <a:rPr lang="en-US" sz="2400" dirty="0"/>
              <a:t> activate </a:t>
            </a:r>
            <a:r>
              <a:rPr lang="en-US" sz="2400" dirty="0" err="1"/>
              <a:t>myenv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233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3074-1520-4A0F-8708-8D3A0BA8F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/>
              <a:t>SLURM</a:t>
            </a: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Using SLURM scheduler on Sol">
            <a:extLst>
              <a:ext uri="{FF2B5EF4-FFF2-40B4-BE49-F238E27FC236}">
                <a16:creationId xmlns:a16="http://schemas.microsoft.com/office/drawing/2014/main" id="{4DF3A586-28D8-4485-822C-46DAC274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8" r="12339" b="1"/>
          <a:stretch/>
        </p:blipFill>
        <p:spPr bwMode="auto">
          <a:xfrm>
            <a:off x="1" y="1691640"/>
            <a:ext cx="5931454" cy="5166360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3BE0C-C497-4C10-8B9E-F02C41F64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1310" y="1876430"/>
            <a:ext cx="6189948" cy="4299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Simple Linux Utility Resource Management </a:t>
            </a:r>
            <a:r>
              <a:rPr lang="en-US" u="sng" dirty="0">
                <a:solidFill>
                  <a:srgbClr val="FFFFFF"/>
                </a:solidFill>
                <a:uFill>
                  <a:solidFill>
                    <a:srgbClr val="C1459D"/>
                  </a:solidFill>
                </a:uFill>
                <a:hlinkClick r:id="rId3"/>
              </a:rPr>
              <a:t>https://slurm.schedmd.com/documentation.html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For basic cluster information: </a:t>
            </a:r>
          </a:p>
          <a:p>
            <a:pPr indent="-228600" algn="l">
              <a:buFont typeface="Arial" panose="020B0604020202020204" pitchFamily="34" charset="0"/>
              <a:buChar char="•"/>
              <a:defRPr sz="18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1800" dirty="0" err="1">
                <a:solidFill>
                  <a:srgbClr val="FFFFFF"/>
                </a:solidFill>
              </a:rPr>
              <a:t>sinfo</a:t>
            </a:r>
            <a:r>
              <a:rPr lang="en-US" sz="1800" dirty="0">
                <a:solidFill>
                  <a:srgbClr val="FFFFFF"/>
                </a:solidFill>
              </a:rPr>
              <a:t> , </a:t>
            </a:r>
            <a:r>
              <a:rPr lang="en-US" sz="1800" dirty="0" err="1">
                <a:solidFill>
                  <a:srgbClr val="FFFFFF"/>
                </a:solidFill>
              </a:rPr>
              <a:t>sinfo</a:t>
            </a:r>
            <a:r>
              <a:rPr lang="en-US" sz="1800" dirty="0">
                <a:solidFill>
                  <a:srgbClr val="FFFFFF"/>
                </a:solidFill>
              </a:rPr>
              <a:t> –p partition-name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For information on partition and nodes configuration:</a:t>
            </a:r>
          </a:p>
          <a:p>
            <a:pPr indent="-228600" algn="l">
              <a:buFont typeface="Arial" panose="020B0604020202020204" pitchFamily="34" charset="0"/>
              <a:buChar char="•"/>
              <a:defRPr sz="18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1800" dirty="0" err="1">
                <a:solidFill>
                  <a:srgbClr val="FFFFFF"/>
                </a:solidFill>
              </a:rPr>
              <a:t>scontrol</a:t>
            </a:r>
            <a:r>
              <a:rPr lang="en-US" sz="1800" dirty="0">
                <a:solidFill>
                  <a:srgbClr val="FFFFFF"/>
                </a:solidFill>
              </a:rPr>
              <a:t> show partition=partition-name</a:t>
            </a:r>
            <a:r>
              <a:rPr lang="en-US" sz="1800" dirty="0">
                <a:solidFill>
                  <a:srgbClr val="FFFFFF"/>
                </a:solidFill>
                <a:sym typeface="Garamond"/>
              </a:rPr>
              <a:t>, </a:t>
            </a:r>
          </a:p>
          <a:p>
            <a:pPr indent="-228600" algn="l">
              <a:buFont typeface="Arial" panose="020B0604020202020204" pitchFamily="34" charset="0"/>
              <a:buChar char="•"/>
              <a:defRPr sz="18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1800" dirty="0" err="1">
                <a:solidFill>
                  <a:srgbClr val="FFFFFF"/>
                </a:solidFill>
              </a:rPr>
              <a:t>scontrol</a:t>
            </a:r>
            <a:r>
              <a:rPr lang="en-US" sz="1800" dirty="0">
                <a:solidFill>
                  <a:srgbClr val="FFFFFF"/>
                </a:solidFill>
              </a:rPr>
              <a:t> show nodes=node-name</a:t>
            </a:r>
          </a:p>
        </p:txBody>
      </p:sp>
    </p:spTree>
    <p:extLst>
      <p:ext uri="{BB962C8B-B14F-4D97-AF65-F5344CB8AC3E}">
        <p14:creationId xmlns:p14="http://schemas.microsoft.com/office/powerpoint/2010/main" val="3982243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A7FEA-8E5A-40B2-A5A4-A196FB9B9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2" y="411163"/>
            <a:ext cx="8071706" cy="1131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Running jobs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1AC50-4025-496B-8A53-D4B4DC447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2138367"/>
            <a:ext cx="8111199" cy="2946396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342900" algn="l">
              <a:buFont typeface="Arial" panose="020B0604020202020204" pitchFamily="34" charset="0"/>
              <a:buChar char="•"/>
              <a:defRPr sz="2200"/>
            </a:pPr>
            <a:r>
              <a:rPr lang="en-US" sz="2700" dirty="0">
                <a:solidFill>
                  <a:schemeClr val="bg1"/>
                </a:solidFill>
              </a:rPr>
              <a:t>Do not run jobs on the login nodes. </a:t>
            </a:r>
          </a:p>
          <a:p>
            <a:pPr marL="571500" indent="-342900" algn="l">
              <a:buFont typeface="Arial" panose="020B0604020202020204" pitchFamily="34" charset="0"/>
              <a:buChar char="•"/>
              <a:defRPr sz="2200"/>
            </a:pPr>
            <a:r>
              <a:rPr lang="en-US" sz="2700" dirty="0">
                <a:solidFill>
                  <a:schemeClr val="bg1"/>
                </a:solidFill>
              </a:rPr>
              <a:t>Do not use Discovery for any purpose other than for Northeastern University sponsored research.</a:t>
            </a:r>
          </a:p>
          <a:p>
            <a:pPr marL="571500" indent="-342900" algn="l">
              <a:buFont typeface="Arial" panose="020B0604020202020204" pitchFamily="34" charset="0"/>
              <a:buChar char="•"/>
              <a:defRPr sz="2200"/>
            </a:pPr>
            <a:r>
              <a:rPr lang="en-US" sz="2700" dirty="0">
                <a:solidFill>
                  <a:schemeClr val="bg1"/>
                </a:solidFill>
              </a:rPr>
              <a:t>Review and comply with </a:t>
            </a:r>
            <a:r>
              <a:rPr lang="en-US" sz="2700" dirty="0" err="1">
                <a:solidFill>
                  <a:schemeClr val="bg1"/>
                </a:solidFill>
              </a:rPr>
              <a:t>Northeastern’s</a:t>
            </a:r>
            <a:r>
              <a:rPr lang="en-US" sz="2700" dirty="0">
                <a:solidFill>
                  <a:schemeClr val="bg1"/>
                </a:solidFill>
              </a:rPr>
              <a:t> Policy on Appropriate Use of Computer and Network Resources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8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6B4E6-E4A4-4FB8-AA84-B6858CB04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3390" y="318190"/>
            <a:ext cx="8071706" cy="1192558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5FDD3-F3CA-4FEE-8AC2-6DEEB6F5D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28" y="2019301"/>
            <a:ext cx="10720384" cy="3343273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  <a:defRPr sz="2200"/>
            </a:pPr>
            <a:r>
              <a:rPr lang="en-US" sz="3200" dirty="0" err="1">
                <a:solidFill>
                  <a:schemeClr val="bg1"/>
                </a:solidFill>
                <a:sym typeface="Courier"/>
              </a:rPr>
              <a:t>srun</a:t>
            </a:r>
            <a:r>
              <a:rPr lang="en-US" sz="3200" dirty="0">
                <a:solidFill>
                  <a:schemeClr val="bg1"/>
                </a:solidFill>
                <a:sym typeface="Courier"/>
              </a:rPr>
              <a:t> --</a:t>
            </a:r>
            <a:r>
              <a:rPr lang="en-US" sz="3200" dirty="0" err="1">
                <a:solidFill>
                  <a:schemeClr val="bg1"/>
                </a:solidFill>
                <a:sym typeface="Courier"/>
              </a:rPr>
              <a:t>pty</a:t>
            </a:r>
            <a:r>
              <a:rPr lang="en-US" sz="3200" dirty="0">
                <a:solidFill>
                  <a:schemeClr val="bg1"/>
                </a:solidFill>
                <a:sym typeface="Courier"/>
              </a:rPr>
              <a:t> /bin/bash 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3200" dirty="0" err="1">
                <a:solidFill>
                  <a:schemeClr val="bg1"/>
                </a:solidFill>
              </a:rPr>
              <a:t>srun</a:t>
            </a:r>
            <a:r>
              <a:rPr lang="en-US" sz="3200" dirty="0">
                <a:solidFill>
                  <a:schemeClr val="bg1"/>
                </a:solidFill>
              </a:rPr>
              <a:t> --p partition-name --</a:t>
            </a:r>
            <a:r>
              <a:rPr lang="en-US" sz="3200" dirty="0" err="1">
                <a:solidFill>
                  <a:schemeClr val="bg1"/>
                </a:solidFill>
              </a:rPr>
              <a:t>pty</a:t>
            </a:r>
            <a:r>
              <a:rPr lang="en-US" sz="3200" dirty="0">
                <a:solidFill>
                  <a:schemeClr val="bg1"/>
                </a:solidFill>
              </a:rPr>
              <a:t> /bin/bash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3200" dirty="0" err="1">
                <a:solidFill>
                  <a:schemeClr val="bg1"/>
                </a:solidFill>
              </a:rPr>
              <a:t>srun</a:t>
            </a:r>
            <a:r>
              <a:rPr lang="en-US" sz="3200" dirty="0">
                <a:solidFill>
                  <a:schemeClr val="bg1"/>
                </a:solidFill>
              </a:rPr>
              <a:t> --reservation=reservation-name --</a:t>
            </a:r>
            <a:r>
              <a:rPr lang="en-US" sz="3200" dirty="0" err="1">
                <a:solidFill>
                  <a:schemeClr val="bg1"/>
                </a:solidFill>
              </a:rPr>
              <a:t>pty</a:t>
            </a:r>
            <a:r>
              <a:rPr lang="en-US" sz="3200" dirty="0">
                <a:solidFill>
                  <a:schemeClr val="bg1"/>
                </a:solidFill>
              </a:rPr>
              <a:t> /bin/bash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3200" dirty="0" err="1">
                <a:solidFill>
                  <a:schemeClr val="bg1"/>
                </a:solidFill>
              </a:rPr>
              <a:t>srun</a:t>
            </a:r>
            <a:r>
              <a:rPr lang="en-US" sz="3200" dirty="0">
                <a:solidFill>
                  <a:schemeClr val="bg1"/>
                </a:solidFill>
              </a:rPr>
              <a:t> -p </a:t>
            </a:r>
            <a:r>
              <a:rPr lang="en-US" sz="3200" dirty="0" err="1">
                <a:solidFill>
                  <a:schemeClr val="bg1"/>
                </a:solidFill>
              </a:rPr>
              <a:t>gpu</a:t>
            </a:r>
            <a:r>
              <a:rPr lang="en-US" sz="3200" dirty="0">
                <a:solidFill>
                  <a:schemeClr val="bg1"/>
                </a:solidFill>
              </a:rPr>
              <a:t> --</a:t>
            </a:r>
            <a:r>
              <a:rPr lang="en-US" sz="3200" dirty="0" err="1">
                <a:solidFill>
                  <a:schemeClr val="bg1"/>
                </a:solidFill>
              </a:rPr>
              <a:t>pty</a:t>
            </a:r>
            <a:r>
              <a:rPr lang="en-US" sz="3200" dirty="0">
                <a:solidFill>
                  <a:schemeClr val="bg1"/>
                </a:solidFill>
              </a:rPr>
              <a:t> --</a:t>
            </a:r>
            <a:r>
              <a:rPr lang="en-US" sz="3200" dirty="0" err="1">
                <a:solidFill>
                  <a:schemeClr val="bg1"/>
                </a:solidFill>
              </a:rPr>
              <a:t>gres</a:t>
            </a:r>
            <a:r>
              <a:rPr lang="en-US" sz="3200" dirty="0">
                <a:solidFill>
                  <a:schemeClr val="bg1"/>
                </a:solidFill>
              </a:rPr>
              <a:t>=gpu:1 --mem=10Gb --time=01:00:00 /bin/bash,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  <a:defRPr sz="16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3200" dirty="0" err="1">
                <a:solidFill>
                  <a:schemeClr val="bg1"/>
                </a:solidFill>
              </a:rPr>
              <a:t>srun</a:t>
            </a:r>
            <a:r>
              <a:rPr lang="en-US" sz="3200" dirty="0">
                <a:solidFill>
                  <a:schemeClr val="bg1"/>
                </a:solidFill>
              </a:rPr>
              <a:t> -p reservation --reservation=CSYE7374_GPU --</a:t>
            </a:r>
            <a:r>
              <a:rPr lang="en-US" sz="3200" dirty="0" err="1">
                <a:solidFill>
                  <a:schemeClr val="bg1"/>
                </a:solidFill>
              </a:rPr>
              <a:t>gres</a:t>
            </a:r>
            <a:r>
              <a:rPr lang="en-US" sz="3200" dirty="0">
                <a:solidFill>
                  <a:schemeClr val="bg1"/>
                </a:solidFill>
              </a:rPr>
              <a:t>=gpu:v100-sxm2:4 --</a:t>
            </a:r>
            <a:r>
              <a:rPr lang="en-US" sz="3200" dirty="0" err="1">
                <a:solidFill>
                  <a:schemeClr val="bg1"/>
                </a:solidFill>
              </a:rPr>
              <a:t>pty</a:t>
            </a:r>
            <a:r>
              <a:rPr lang="en-US" sz="3200" dirty="0">
                <a:solidFill>
                  <a:schemeClr val="bg1"/>
                </a:solidFill>
              </a:rPr>
              <a:t> --mem=95000 --time=10:00:00 /bin/bash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02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3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646EA-CD91-4A40-8EC6-9D5443B9742A}"/>
              </a:ext>
            </a:extLst>
          </p:cNvPr>
          <p:cNvSpPr txBox="1"/>
          <p:nvPr/>
        </p:nvSpPr>
        <p:spPr>
          <a:xfrm>
            <a:off x="9093496" y="618681"/>
            <a:ext cx="2613872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AlexNet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AlphaGo Zero: A 300,000x Increase in Compute</a:t>
            </a:r>
          </a:p>
        </p:txBody>
      </p:sp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AA438-DAA8-4D76-AE63-C9377B41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8" y="552144"/>
            <a:ext cx="7940352" cy="55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5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Time to First Hello World. What does Time To First Hello World… | by Thiago  Nascimento | Medium">
            <a:extLst>
              <a:ext uri="{FF2B5EF4-FFF2-40B4-BE49-F238E27FC236}">
                <a16:creationId xmlns:a16="http://schemas.microsoft.com/office/drawing/2014/main" id="{A85A97AE-B881-40AD-8D83-BDB02F748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6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57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1B103-5130-40FD-91D1-5533B9D21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/>
              <a:t>Basic Regression </a:t>
            </a:r>
          </a:p>
          <a:p>
            <a:r>
              <a:rPr lang="en-US" dirty="0"/>
              <a:t>Boston Housing Data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1254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267A8ED0-7BCC-4414-B9AC-3582BF90D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9212" b="5788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F2123-158A-416F-9B96-BD2D37CD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287457"/>
          </a:xfrm>
        </p:spPr>
        <p:txBody>
          <a:bodyPr>
            <a:normAutofit/>
          </a:bodyPr>
          <a:lstStyle/>
          <a:p>
            <a:r>
              <a:rPr lang="en-US" sz="6600" b="1" dirty="0"/>
              <a:t>Batch Script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D48B6BC-6F55-495B-9761-8CCA398BE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bash script </a:t>
            </a:r>
          </a:p>
          <a:p>
            <a:pPr lvl="1"/>
            <a:r>
              <a:rPr lang="en-US" sz="3200" dirty="0"/>
              <a:t>resources </a:t>
            </a:r>
          </a:p>
          <a:p>
            <a:pPr lvl="1"/>
            <a:r>
              <a:rPr lang="en-US" sz="3200" dirty="0"/>
              <a:t>number of nodes </a:t>
            </a:r>
          </a:p>
          <a:p>
            <a:pPr lvl="1"/>
            <a:r>
              <a:rPr lang="en-US" sz="3200" dirty="0"/>
              <a:t>memory </a:t>
            </a:r>
          </a:p>
          <a:p>
            <a:r>
              <a:rPr lang="en-US" sz="3600" dirty="0" err="1"/>
              <a:t>Slurm</a:t>
            </a:r>
            <a:r>
              <a:rPr lang="en-US" sz="3600" dirty="0"/>
              <a:t> then schedules it</a:t>
            </a:r>
          </a:p>
          <a:p>
            <a:r>
              <a:rPr lang="en-US" sz="3600" dirty="0" err="1"/>
              <a:t>sbatch</a:t>
            </a:r>
            <a:r>
              <a:rPr lang="en-US" sz="3600" dirty="0"/>
              <a:t> </a:t>
            </a:r>
            <a:r>
              <a:rPr lang="en-US" sz="3600" dirty="0" err="1"/>
              <a:t>example.script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282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rux Of GPU – mc.ai">
            <a:extLst>
              <a:ext uri="{FF2B5EF4-FFF2-40B4-BE49-F238E27FC236}">
                <a16:creationId xmlns:a16="http://schemas.microsoft.com/office/drawing/2014/main" id="{65A9907F-11E1-4E15-B484-C0AED6B0C3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3" b="1607"/>
          <a:stretch/>
        </p:blipFill>
        <p:spPr bwMode="auto">
          <a:xfrm>
            <a:off x="2" y="10"/>
            <a:ext cx="121919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5F1C5-AAD0-4FB3-BC3D-EFDC2CDC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991" y="1680291"/>
            <a:ext cx="7010018" cy="22882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Using GPUs On Discovery </a:t>
            </a: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82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4DED7-8452-40CD-BC7A-44BAB027E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5170" r="327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E4BF5C-C8ED-49CB-8EE9-65A34C7147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350249"/>
              </p:ext>
            </p:extLst>
          </p:nvPr>
        </p:nvGraphicFramePr>
        <p:xfrm>
          <a:off x="2210936" y="2470248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429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C64E-36D1-4A21-A19A-DC7C46D8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/>
              <a:t>CPUs vs GPUs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69346E-35C9-47DF-A104-F501140F6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6" r="11504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474C5AD-810C-4453-8E70-91B30F74B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GPUs used as co-processors </a:t>
            </a:r>
          </a:p>
          <a:p>
            <a:r>
              <a:rPr lang="en-US" sz="2400" dirty="0"/>
              <a:t>Massively parallel architecture - GPU</a:t>
            </a:r>
          </a:p>
          <a:p>
            <a:r>
              <a:rPr lang="en-US" sz="2400" dirty="0"/>
              <a:t>CPU cores smarter - process large &amp; broad instruction sets, manage I/O of a computer. </a:t>
            </a:r>
          </a:p>
          <a:p>
            <a:r>
              <a:rPr lang="en-US" sz="2400" dirty="0"/>
              <a:t>GPU cannot do that</a:t>
            </a:r>
          </a:p>
        </p:txBody>
      </p:sp>
    </p:spTree>
    <p:extLst>
      <p:ext uri="{BB962C8B-B14F-4D97-AF65-F5344CB8AC3E}">
        <p14:creationId xmlns:p14="http://schemas.microsoft.com/office/powerpoint/2010/main" val="22129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605-6BA4-4101-B403-64F37FC4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GPU Programming Languages &amp; Directives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A7241-DFEA-40E2-B9EF-C5DE9E12D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2" r="28022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7969-0F81-450E-BEA7-AE3C0B6EC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b="1"/>
              <a:t>CUDA</a:t>
            </a:r>
            <a:r>
              <a:rPr lang="en-US" sz="2400"/>
              <a:t> </a:t>
            </a:r>
          </a:p>
          <a:p>
            <a:r>
              <a:rPr lang="en-US" sz="2400" b="1"/>
              <a:t>Halide</a:t>
            </a:r>
            <a:r>
              <a:rPr lang="en-US" sz="2400"/>
              <a:t> </a:t>
            </a:r>
          </a:p>
          <a:p>
            <a:r>
              <a:rPr lang="en-US" sz="2400" b="1"/>
              <a:t>OpenACC</a:t>
            </a:r>
            <a:endParaRPr lang="en-US" sz="2400"/>
          </a:p>
          <a:p>
            <a:r>
              <a:rPr lang="en-US" sz="2400" b="1"/>
              <a:t>OpenCL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82138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D8A03-34DA-412E-8C4A-2D98C6C1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D8C3D-7A1D-4B05-AA07-87A744CEA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Tensorflow For GPU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822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BB769-EB04-479A-B1F5-E0B7FC66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 err="1"/>
              <a:t>Conda</a:t>
            </a:r>
            <a:r>
              <a:rPr lang="en-US" sz="5200" dirty="0"/>
              <a:t> environment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4EC4BBB9-0912-4F29-8305-88E53A531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77353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2058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26BFC-C7A6-4C6D-AC91-4169C2D86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b="1">
                <a:solidFill>
                  <a:schemeClr val="bg1"/>
                </a:solidFill>
              </a:rPr>
              <a:t>Running 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2778-460A-4D2B-A65F-AF463B99E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srun</a:t>
            </a:r>
            <a:r>
              <a:rPr lang="en-US" dirty="0">
                <a:solidFill>
                  <a:schemeClr val="bg1"/>
                </a:solidFill>
              </a:rPr>
              <a:t> --partition=</a:t>
            </a:r>
            <a:r>
              <a:rPr lang="en-US" dirty="0" err="1">
                <a:solidFill>
                  <a:schemeClr val="bg1"/>
                </a:solidFill>
              </a:rPr>
              <a:t>gpu</a:t>
            </a:r>
            <a:r>
              <a:rPr lang="en-US" dirty="0">
                <a:solidFill>
                  <a:schemeClr val="bg1"/>
                </a:solidFill>
              </a:rPr>
              <a:t> --nodes=1 --</a:t>
            </a:r>
            <a:r>
              <a:rPr lang="en-US" dirty="0" err="1">
                <a:solidFill>
                  <a:schemeClr val="bg1"/>
                </a:solidFill>
              </a:rPr>
              <a:t>pty</a:t>
            </a:r>
            <a:r>
              <a:rPr lang="en-US" dirty="0">
                <a:solidFill>
                  <a:schemeClr val="bg1"/>
                </a:solidFill>
              </a:rPr>
              <a:t> --export=All --</a:t>
            </a:r>
            <a:r>
              <a:rPr lang="en-US" dirty="0" err="1">
                <a:solidFill>
                  <a:schemeClr val="bg1"/>
                </a:solidFill>
              </a:rPr>
              <a:t>gres</a:t>
            </a:r>
            <a:r>
              <a:rPr lang="en-US" dirty="0">
                <a:solidFill>
                  <a:schemeClr val="bg1"/>
                </a:solidFill>
              </a:rPr>
              <a:t>=gpu:1 --mem=1G --time=00:30:00 /bin/bash</a:t>
            </a:r>
          </a:p>
          <a:p>
            <a:r>
              <a:rPr lang="en-US" dirty="0">
                <a:solidFill>
                  <a:schemeClr val="bg1"/>
                </a:solidFill>
              </a:rPr>
              <a:t>module load </a:t>
            </a:r>
            <a:r>
              <a:rPr lang="en-US" dirty="0" err="1">
                <a:solidFill>
                  <a:schemeClr val="bg1"/>
                </a:solidFill>
              </a:rPr>
              <a:t>cuda</a:t>
            </a:r>
            <a:r>
              <a:rPr lang="en-US" dirty="0">
                <a:solidFill>
                  <a:schemeClr val="bg1"/>
                </a:solidFill>
              </a:rPr>
              <a:t>/10.2</a:t>
            </a:r>
          </a:p>
          <a:p>
            <a:r>
              <a:rPr lang="en-US" dirty="0">
                <a:solidFill>
                  <a:schemeClr val="bg1"/>
                </a:solidFill>
              </a:rPr>
              <a:t> python tf_code.py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14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3031E-42E0-4D61-8315-9CA91D2F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 b="1">
                <a:solidFill>
                  <a:schemeClr val="bg1"/>
                </a:solidFill>
              </a:rPr>
              <a:t>Open OnDemand (OOD)</a:t>
            </a:r>
            <a:endParaRPr lang="en-US" sz="62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F6C62-82AB-4A3A-8163-191458EFD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44827"/>
            <a:ext cx="5522843" cy="4835206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Available Apps (June 2020)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Jupyter</a:t>
            </a:r>
            <a:r>
              <a:rPr lang="en-US" sz="2400" dirty="0">
                <a:solidFill>
                  <a:schemeClr val="bg1"/>
                </a:solidFill>
              </a:rPr>
              <a:t> Notebook (includes Python 3 and R 3.6.1 kernels)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RStudio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MATLAB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conda</a:t>
            </a:r>
            <a:r>
              <a:rPr lang="en-US" sz="2400" dirty="0">
                <a:solidFill>
                  <a:schemeClr val="bg1"/>
                </a:solidFill>
              </a:rPr>
              <a:t> install -c anaconda </a:t>
            </a:r>
            <a:r>
              <a:rPr lang="en-US" sz="2400" dirty="0" err="1">
                <a:solidFill>
                  <a:schemeClr val="bg1"/>
                </a:solidFill>
              </a:rPr>
              <a:t>ipykernel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Python3 –m </a:t>
            </a:r>
            <a:r>
              <a:rPr lang="en-US" sz="2400" dirty="0" err="1">
                <a:solidFill>
                  <a:schemeClr val="bg1"/>
                </a:solidFill>
              </a:rPr>
              <a:t>ipykernel</a:t>
            </a:r>
            <a:r>
              <a:rPr lang="en-US" sz="2400" dirty="0">
                <a:solidFill>
                  <a:schemeClr val="bg1"/>
                </a:solidFill>
              </a:rPr>
              <a:t> install --user --name=</a:t>
            </a:r>
            <a:r>
              <a:rPr lang="en-US" sz="2400" dirty="0" err="1">
                <a:solidFill>
                  <a:schemeClr val="bg1"/>
                </a:solidFill>
              </a:rPr>
              <a:t>Tf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32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45F09-25FB-427B-8DAA-2898D50D0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895" y="1110343"/>
            <a:ext cx="4385387" cy="392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Petaflop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one thousand teraflops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unit of computing speed equal to one thousand million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million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(10</a:t>
            </a:r>
            <a:r>
              <a:rPr lang="en-US" sz="2000" kern="1200" baseline="30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15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floating-point operations per second</a:t>
            </a: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Teraflops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unit of computing speed equal to one million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million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(10</a:t>
            </a:r>
            <a:r>
              <a:rPr lang="en-US" sz="2000" kern="1200" baseline="30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12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floating-point operations per second</a:t>
            </a: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 descr="Speed Meter - iCon-L">
            <a:extLst>
              <a:ext uri="{FF2B5EF4-FFF2-40B4-BE49-F238E27FC236}">
                <a16:creationId xmlns:a16="http://schemas.microsoft.com/office/drawing/2014/main" id="{91D4088A-3E59-4BAC-B010-26B04CD17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6617" y="2666945"/>
            <a:ext cx="4414137" cy="207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94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4F0C7-A36A-4687-A851-282385CF1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20" b="1401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BDD7E-D930-440C-B9B6-680A274C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n-US" sz="4000" b="1"/>
              <a:t>Important Links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2CFB5-B023-47CE-8481-829FD8430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https://rc-docs.northeastern.edu/en/latest/index.html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https://slurm.schedmd.com/documentation.html</a:t>
            </a:r>
            <a:endParaRPr lang="en-US" sz="2400" dirty="0"/>
          </a:p>
          <a:p>
            <a:r>
              <a:rPr lang="en-US" u="sng" dirty="0">
                <a:hlinkClick r:id="rId5"/>
              </a:rPr>
              <a:t>https://mobaxterm.mobatek.net/download.html</a:t>
            </a:r>
            <a:endParaRPr lang="en-US" dirty="0"/>
          </a:p>
          <a:p>
            <a:r>
              <a:rPr lang="en-US" u="sng" dirty="0">
                <a:hlinkClick r:id="rId6"/>
              </a:rPr>
              <a:t>https://www.putty.org/</a:t>
            </a:r>
            <a:endParaRPr lang="en-US" dirty="0"/>
          </a:p>
          <a:p>
            <a:r>
              <a:rPr lang="en-US" u="sng" dirty="0">
                <a:hlinkClick r:id="rId7"/>
              </a:rPr>
              <a:t>https://winscp.net/eng/download.php</a:t>
            </a:r>
            <a:endParaRPr lang="en-US" dirty="0"/>
          </a:p>
          <a:p>
            <a:r>
              <a:rPr lang="en-US" u="sng" dirty="0">
                <a:hlinkClick r:id="rId8"/>
              </a:rPr>
              <a:t>https://docs.conda.io/en/latest/miniconda.html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1817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I Have So Many Questions GIFs - Get the best GIF on GIPHY">
            <a:extLst>
              <a:ext uri="{FF2B5EF4-FFF2-40B4-BE49-F238E27FC236}">
                <a16:creationId xmlns:a16="http://schemas.microsoft.com/office/drawing/2014/main" id="{91130BBB-5020-4565-BD57-4AF1644452B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750" y="643466"/>
            <a:ext cx="991649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87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3FB8-14BB-473C-A1DB-ACB497F5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065" y="385313"/>
            <a:ext cx="4087306" cy="9582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/>
              <a:t>Distinct eras: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46970-5A04-48D4-BF62-88094439E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5363" y="864461"/>
            <a:ext cx="4264709" cy="5608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Before 2012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uncommon to use GPUs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2012 to 2014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many GPUs was uncommon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only 1-8 GPUs rated at 1-2 TFLOPS 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2014 to 2016: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10-100 GPUs - 5-10 TFLOPS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2016 to 2017: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parallelism -</a:t>
            </a:r>
            <a:r>
              <a:rPr 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batch sizes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TPU’s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AlphaGo</a:t>
            </a:r>
          </a:p>
          <a:p>
            <a:pPr fontAlgn="base"/>
            <a:r>
              <a:rPr lang="en-US" sz="2000" b="1" dirty="0">
                <a:solidFill>
                  <a:schemeClr val="tx1"/>
                </a:solidFill>
              </a:rPr>
              <a:t>2020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Fugaku</a:t>
            </a:r>
            <a:r>
              <a:rPr lang="en-US" sz="2000" dirty="0">
                <a:solidFill>
                  <a:schemeClr val="tx1"/>
                </a:solidFill>
              </a:rPr>
              <a:t> - 415 quadrillion computations a second</a:t>
            </a:r>
          </a:p>
          <a:p>
            <a:pPr fontAlgn="base"/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Era - Era (1996, CD) | Discogs">
            <a:extLst>
              <a:ext uri="{FF2B5EF4-FFF2-40B4-BE49-F238E27FC236}">
                <a16:creationId xmlns:a16="http://schemas.microsoft.com/office/drawing/2014/main" id="{6FC212BE-20CD-45E3-9B7F-43D885D7F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" r="1" b="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7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55B51-1B25-438E-82AC-51E9B5E2A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Three factors drive the advance of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00DCC-4077-4A58-9A3E-0DB7364ED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454" y="3840156"/>
            <a:ext cx="460534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Algorithmic Innovation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Amount of compute power</a:t>
            </a:r>
          </a:p>
        </p:txBody>
      </p:sp>
      <p:pic>
        <p:nvPicPr>
          <p:cNvPr id="2050" name="Picture 2" descr="What the Terminator Teaches Us About AI and the Need for Better Data">
            <a:extLst>
              <a:ext uri="{FF2B5EF4-FFF2-40B4-BE49-F238E27FC236}">
                <a16:creationId xmlns:a16="http://schemas.microsoft.com/office/drawing/2014/main" id="{1A90AADE-1B02-43DA-B5DC-AB98004EF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41" b="1"/>
          <a:stretch/>
        </p:blipFill>
        <p:spPr bwMode="auto">
          <a:xfrm>
            <a:off x="5800734" y="1057275"/>
            <a:ext cx="5917401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8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8D4C-F04F-47BB-ABB1-D2D4867E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4299"/>
            <a:ext cx="4609057" cy="1290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Discovery</a:t>
            </a:r>
            <a:b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C86BD-9424-45A4-A1B2-59A90A3AB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1" y="2391605"/>
            <a:ext cx="5282353" cy="274782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High Performance Computing (HPC) resource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Located - Massachusetts Green High-Performance Computing Center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90,000 square-foot, 15-megawatt research computing and data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Northeastern, BU, Harvard, MIT, and UMass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Discovery Overview – Research Computing">
            <a:extLst>
              <a:ext uri="{FF2B5EF4-FFF2-40B4-BE49-F238E27FC236}">
                <a16:creationId xmlns:a16="http://schemas.microsoft.com/office/drawing/2014/main" id="{4E4867FF-D0FA-44F1-B8DD-0DB7FFD33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7579" y="2391605"/>
            <a:ext cx="5079371" cy="201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91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31DD-A50B-4E1A-B927-A43AAF64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dirty="0"/>
              <a:t>Research Computing at Northeastern University</a:t>
            </a:r>
            <a:br>
              <a:rPr lang="en-US" sz="3800" b="1" dirty="0"/>
            </a:br>
            <a:endParaRPr lang="en-US" sz="3800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A695A7-D4CC-4BA3-BE94-BFC7D8FA4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1" r="2" b="1857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08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DB237-F225-45C6-B8CB-91E2E6C6E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15019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Hardware</a:t>
            </a:r>
            <a:br>
              <a:rPr lang="en-US" sz="5000" b="1" dirty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E0D33-A350-4B31-9A11-10D55B2E2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453" y="2435087"/>
            <a:ext cx="5050055" cy="3060831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000" b="1" dirty="0">
                <a:solidFill>
                  <a:schemeClr val="bg1"/>
                </a:solidFill>
              </a:rPr>
              <a:t>Over 20,000 CPU Cores and Over 200 GPUs</a:t>
            </a:r>
          </a:p>
          <a:p>
            <a:pPr fontAlgn="base"/>
            <a:r>
              <a:rPr lang="en-US" sz="2000" dirty="0">
                <a:solidFill>
                  <a:schemeClr val="bg1"/>
                </a:solidFill>
              </a:rPr>
              <a:t>The Discovery cluster consists of a combination of the following CPUs and GPUs:</a:t>
            </a:r>
          </a:p>
          <a:p>
            <a:pPr fontAlgn="base"/>
            <a:r>
              <a:rPr lang="en-US" sz="2000" dirty="0">
                <a:solidFill>
                  <a:schemeClr val="bg1"/>
                </a:solidFill>
              </a:rPr>
              <a:t>    2.4 GHz Intel E5-2680 v4 CPUs</a:t>
            </a:r>
          </a:p>
          <a:p>
            <a:pPr fontAlgn="base"/>
            <a:r>
              <a:rPr lang="en-US" sz="2000" dirty="0">
                <a:solidFill>
                  <a:schemeClr val="bg1"/>
                </a:solidFill>
              </a:rPr>
              <a:t>    2.1 GHz Intel Xeon Platinum 8176 CPUs</a:t>
            </a:r>
          </a:p>
          <a:p>
            <a:pPr fontAlgn="base"/>
            <a:r>
              <a:rPr lang="en-US" sz="2000" dirty="0">
                <a:solidFill>
                  <a:schemeClr val="bg1"/>
                </a:solidFill>
              </a:rPr>
              <a:t>    A selection of NVIDIA K80, P100, V100, and T4 GPUs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GPU Market Shows Signs of Recovery - EE Times Asia">
            <a:extLst>
              <a:ext uri="{FF2B5EF4-FFF2-40B4-BE49-F238E27FC236}">
                <a16:creationId xmlns:a16="http://schemas.microsoft.com/office/drawing/2014/main" id="{3F558050-5DE5-4BB6-AAF8-03E32A9FA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84" b="-2"/>
          <a:stretch/>
        </p:blipFill>
        <p:spPr bwMode="auto">
          <a:xfrm>
            <a:off x="6162261" y="1057275"/>
            <a:ext cx="5555874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9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A9ECC-3702-4BDF-8633-E8955FB3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492734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Discovery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5DD2D-7901-49E7-8AE9-FF05E876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454" y="3840156"/>
            <a:ext cx="460534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Shared resources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Reserved Node</a:t>
            </a:r>
          </a:p>
        </p:txBody>
      </p:sp>
      <p:pic>
        <p:nvPicPr>
          <p:cNvPr id="6146" name="Picture 2" descr="GPU Market Shows Signs of Recovery - EE Times Asia">
            <a:extLst>
              <a:ext uri="{FF2B5EF4-FFF2-40B4-BE49-F238E27FC236}">
                <a16:creationId xmlns:a16="http://schemas.microsoft.com/office/drawing/2014/main" id="{304FEFD9-8F02-4EA3-BFD4-DFC7A50FC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r="15950" b="-2"/>
          <a:stretch/>
        </p:blipFill>
        <p:spPr bwMode="auto">
          <a:xfrm>
            <a:off x="5800734" y="1057275"/>
            <a:ext cx="5917401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7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937</Words>
  <Application>Microsoft Office PowerPoint</Application>
  <PresentationFormat>Widescreen</PresentationFormat>
  <Paragraphs>158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</vt:lpstr>
      <vt:lpstr>Office Theme</vt:lpstr>
      <vt:lpstr>Discovery Training</vt:lpstr>
      <vt:lpstr>PowerPoint Presentation</vt:lpstr>
      <vt:lpstr>PowerPoint Presentation</vt:lpstr>
      <vt:lpstr>Distinct eras: </vt:lpstr>
      <vt:lpstr>Three factors drive the advance of AI</vt:lpstr>
      <vt:lpstr> Discovery </vt:lpstr>
      <vt:lpstr>Research Computing at Northeastern University </vt:lpstr>
      <vt:lpstr>Hardware </vt:lpstr>
      <vt:lpstr>Discovery Resources</vt:lpstr>
      <vt:lpstr>Discovery filesystem</vt:lpstr>
      <vt:lpstr>Data Transfer</vt:lpstr>
      <vt:lpstr>Scratch Space </vt:lpstr>
      <vt:lpstr>Data transfer Graphically</vt:lpstr>
      <vt:lpstr>Using Module</vt:lpstr>
      <vt:lpstr>Miniconda</vt:lpstr>
      <vt:lpstr>Miniconda</vt:lpstr>
      <vt:lpstr>SLURM</vt:lpstr>
      <vt:lpstr>Running jobs</vt:lpstr>
      <vt:lpstr>Command</vt:lpstr>
      <vt:lpstr>PowerPoint Presentation</vt:lpstr>
      <vt:lpstr>Batch Script</vt:lpstr>
      <vt:lpstr>Using GPUs On Discovery </vt:lpstr>
      <vt:lpstr>PowerPoint Presentation</vt:lpstr>
      <vt:lpstr>CPUs vs GPUs</vt:lpstr>
      <vt:lpstr>GPU Programming Languages &amp; Directives</vt:lpstr>
      <vt:lpstr>Tensorflow For GPU</vt:lpstr>
      <vt:lpstr>Conda environment</vt:lpstr>
      <vt:lpstr>Running it</vt:lpstr>
      <vt:lpstr>Open OnDemand (OOD)</vt:lpstr>
      <vt:lpstr>Important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Discovery Training</dc:title>
  <dc:creator>Abhishek G M</dc:creator>
  <cp:lastModifiedBy>Abhishek G M</cp:lastModifiedBy>
  <cp:revision>1</cp:revision>
  <dcterms:created xsi:type="dcterms:W3CDTF">2020-11-20T08:01:20Z</dcterms:created>
  <dcterms:modified xsi:type="dcterms:W3CDTF">2020-11-20T08:01:49Z</dcterms:modified>
</cp:coreProperties>
</file>